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1"/>
  </p:notesMasterIdLst>
  <p:handoutMasterIdLst>
    <p:handoutMasterId r:id="rId42"/>
  </p:handoutMasterIdLst>
  <p:sldIdLst>
    <p:sldId id="257" r:id="rId2"/>
    <p:sldId id="258" r:id="rId3"/>
    <p:sldId id="259" r:id="rId4"/>
    <p:sldId id="260" r:id="rId5"/>
    <p:sldId id="261" r:id="rId6"/>
    <p:sldId id="262" r:id="rId7"/>
    <p:sldId id="263" r:id="rId8"/>
    <p:sldId id="285" r:id="rId9"/>
    <p:sldId id="288" r:id="rId10"/>
    <p:sldId id="264" r:id="rId11"/>
    <p:sldId id="281" r:id="rId12"/>
    <p:sldId id="283" r:id="rId13"/>
    <p:sldId id="282" r:id="rId14"/>
    <p:sldId id="265" r:id="rId15"/>
    <p:sldId id="266" r:id="rId16"/>
    <p:sldId id="267" r:id="rId17"/>
    <p:sldId id="268" r:id="rId18"/>
    <p:sldId id="269" r:id="rId19"/>
    <p:sldId id="286" r:id="rId20"/>
    <p:sldId id="294" r:id="rId21"/>
    <p:sldId id="270" r:id="rId22"/>
    <p:sldId id="271" r:id="rId23"/>
    <p:sldId id="272" r:id="rId24"/>
    <p:sldId id="275" r:id="rId25"/>
    <p:sldId id="298" r:id="rId26"/>
    <p:sldId id="300" r:id="rId27"/>
    <p:sldId id="299" r:id="rId28"/>
    <p:sldId id="295" r:id="rId29"/>
    <p:sldId id="276" r:id="rId30"/>
    <p:sldId id="297" r:id="rId31"/>
    <p:sldId id="301" r:id="rId32"/>
    <p:sldId id="277" r:id="rId33"/>
    <p:sldId id="291" r:id="rId34"/>
    <p:sldId id="278" r:id="rId35"/>
    <p:sldId id="287" r:id="rId36"/>
    <p:sldId id="279" r:id="rId37"/>
    <p:sldId id="284" r:id="rId38"/>
    <p:sldId id="280" r:id="rId39"/>
    <p:sldId id="289" r:id="rId4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rkin, Mary E.,R.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745" autoAdjust="0"/>
  </p:normalViewPr>
  <p:slideViewPr>
    <p:cSldViewPr>
      <p:cViewPr varScale="1">
        <p:scale>
          <a:sx n="106" d="100"/>
          <a:sy n="106" d="100"/>
        </p:scale>
        <p:origin x="269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F76E3CC3-4EA0-228B-CFF5-CBE361DF7E06}"/>
              </a:ext>
            </a:extLst>
          </p:cNvPr>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1647" tIns="45824" rIns="91647" bIns="45824" numCol="1" anchor="t" anchorCtr="0" compatLnSpc="1">
            <a:prstTxWarp prst="textNoShape">
              <a:avLst/>
            </a:prstTxWarp>
          </a:bodyPr>
          <a:lstStyle>
            <a:lvl1pPr defTabSz="916585" eaLnBrk="1" hangingPunct="1">
              <a:defRPr sz="1200">
                <a:latin typeface="Arial" charset="0"/>
              </a:defRPr>
            </a:lvl1pPr>
          </a:lstStyle>
          <a:p>
            <a:pPr>
              <a:defRPr/>
            </a:pPr>
            <a:endParaRPr lang="en-US"/>
          </a:p>
        </p:txBody>
      </p:sp>
      <p:sp>
        <p:nvSpPr>
          <p:cNvPr id="40963" name="Rectangle 3">
            <a:extLst>
              <a:ext uri="{FF2B5EF4-FFF2-40B4-BE49-F238E27FC236}">
                <a16:creationId xmlns:a16="http://schemas.microsoft.com/office/drawing/2014/main" id="{EF68DBAD-0D69-0486-6076-D841D4D1F9B5}"/>
              </a:ext>
            </a:extLst>
          </p:cNvPr>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91647" tIns="45824" rIns="91647" bIns="45824" numCol="1" anchor="t" anchorCtr="0" compatLnSpc="1">
            <a:prstTxWarp prst="textNoShape">
              <a:avLst/>
            </a:prstTxWarp>
          </a:bodyPr>
          <a:lstStyle>
            <a:lvl1pPr algn="r" defTabSz="916585" eaLnBrk="1" hangingPunct="1">
              <a:defRPr sz="1200">
                <a:latin typeface="Arial" charset="0"/>
              </a:defRPr>
            </a:lvl1pPr>
          </a:lstStyle>
          <a:p>
            <a:pPr>
              <a:defRPr/>
            </a:pPr>
            <a:endParaRPr lang="en-US"/>
          </a:p>
        </p:txBody>
      </p:sp>
      <p:sp>
        <p:nvSpPr>
          <p:cNvPr id="40964" name="Rectangle 4">
            <a:extLst>
              <a:ext uri="{FF2B5EF4-FFF2-40B4-BE49-F238E27FC236}">
                <a16:creationId xmlns:a16="http://schemas.microsoft.com/office/drawing/2014/main" id="{67F5CC0C-037C-231D-0815-E8EFD4139ADD}"/>
              </a:ext>
            </a:extLst>
          </p:cNvPr>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91647" tIns="45824" rIns="91647" bIns="45824" numCol="1" anchor="b" anchorCtr="0" compatLnSpc="1">
            <a:prstTxWarp prst="textNoShape">
              <a:avLst/>
            </a:prstTxWarp>
          </a:bodyPr>
          <a:lstStyle>
            <a:lvl1pPr defTabSz="916585" eaLnBrk="1" hangingPunct="1">
              <a:defRPr sz="1200">
                <a:latin typeface="Arial" charset="0"/>
              </a:defRPr>
            </a:lvl1pPr>
          </a:lstStyle>
          <a:p>
            <a:pPr>
              <a:defRPr/>
            </a:pPr>
            <a:endParaRPr lang="en-US"/>
          </a:p>
        </p:txBody>
      </p:sp>
      <p:sp>
        <p:nvSpPr>
          <p:cNvPr id="40965" name="Rectangle 5">
            <a:extLst>
              <a:ext uri="{FF2B5EF4-FFF2-40B4-BE49-F238E27FC236}">
                <a16:creationId xmlns:a16="http://schemas.microsoft.com/office/drawing/2014/main" id="{FE0F824C-7233-02C6-C695-87EC6099CEE4}"/>
              </a:ext>
            </a:extLst>
          </p:cNvPr>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91647" tIns="45824" rIns="91647" bIns="45824" numCol="1" anchor="b" anchorCtr="0" compatLnSpc="1">
            <a:prstTxWarp prst="textNoShape">
              <a:avLst/>
            </a:prstTxWarp>
          </a:bodyPr>
          <a:lstStyle>
            <a:lvl1pPr algn="r" defTabSz="915988" eaLnBrk="1" hangingPunct="1">
              <a:defRPr sz="1200"/>
            </a:lvl1pPr>
          </a:lstStyle>
          <a:p>
            <a:pPr>
              <a:defRPr/>
            </a:pPr>
            <a:fld id="{91EEEC02-5FE5-D24A-8042-0746B1725401}"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94F23F4-834B-29C7-35DE-D2A6E2DB01D3}"/>
              </a:ext>
            </a:extLst>
          </p:cNvPr>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1647" tIns="45824" rIns="91647" bIns="45824" numCol="1" anchor="t" anchorCtr="0" compatLnSpc="1">
            <a:prstTxWarp prst="textNoShape">
              <a:avLst/>
            </a:prstTxWarp>
          </a:bodyPr>
          <a:lstStyle>
            <a:lvl1pPr defTabSz="916585" eaLnBrk="1" hangingPunct="1">
              <a:defRPr sz="1200">
                <a:latin typeface="Arial" charset="0"/>
              </a:defRPr>
            </a:lvl1pPr>
          </a:lstStyle>
          <a:p>
            <a:pPr>
              <a:defRPr/>
            </a:pPr>
            <a:endParaRPr lang="en-US"/>
          </a:p>
        </p:txBody>
      </p:sp>
      <p:sp>
        <p:nvSpPr>
          <p:cNvPr id="26627" name="Rectangle 3">
            <a:extLst>
              <a:ext uri="{FF2B5EF4-FFF2-40B4-BE49-F238E27FC236}">
                <a16:creationId xmlns:a16="http://schemas.microsoft.com/office/drawing/2014/main" id="{DDA69294-3575-CAFE-4AFF-C2EC787E578F}"/>
              </a:ext>
            </a:extLst>
          </p:cNvPr>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1647" tIns="45824" rIns="91647" bIns="45824" numCol="1" anchor="t" anchorCtr="0" compatLnSpc="1">
            <a:prstTxWarp prst="textNoShape">
              <a:avLst/>
            </a:prstTxWarp>
          </a:bodyPr>
          <a:lstStyle>
            <a:lvl1pPr algn="r" defTabSz="916585"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D39067F4-B044-CA62-6C4C-2D0897DAF636}"/>
              </a:ext>
            </a:extLst>
          </p:cNvPr>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a:extLst>
              <a:ext uri="{FF2B5EF4-FFF2-40B4-BE49-F238E27FC236}">
                <a16:creationId xmlns:a16="http://schemas.microsoft.com/office/drawing/2014/main" id="{F8691710-755D-FB61-8E0F-9316967991AE}"/>
              </a:ext>
            </a:extLst>
          </p:cNvPr>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1647" tIns="45824" rIns="91647" bIns="458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a:extLst>
              <a:ext uri="{FF2B5EF4-FFF2-40B4-BE49-F238E27FC236}">
                <a16:creationId xmlns:a16="http://schemas.microsoft.com/office/drawing/2014/main" id="{DF91548E-7A3C-B236-CC36-4C46EC3464E9}"/>
              </a:ext>
            </a:extLst>
          </p:cNvPr>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1647" tIns="45824" rIns="91647" bIns="45824" numCol="1" anchor="b" anchorCtr="0" compatLnSpc="1">
            <a:prstTxWarp prst="textNoShape">
              <a:avLst/>
            </a:prstTxWarp>
          </a:bodyPr>
          <a:lstStyle>
            <a:lvl1pPr defTabSz="916585" eaLnBrk="1" hangingPunct="1">
              <a:defRPr sz="1200">
                <a:latin typeface="Arial" charset="0"/>
              </a:defRPr>
            </a:lvl1pPr>
          </a:lstStyle>
          <a:p>
            <a:pPr>
              <a:defRPr/>
            </a:pPr>
            <a:endParaRPr lang="en-US"/>
          </a:p>
        </p:txBody>
      </p:sp>
      <p:sp>
        <p:nvSpPr>
          <p:cNvPr id="26631" name="Rectangle 7">
            <a:extLst>
              <a:ext uri="{FF2B5EF4-FFF2-40B4-BE49-F238E27FC236}">
                <a16:creationId xmlns:a16="http://schemas.microsoft.com/office/drawing/2014/main" id="{E3B52492-6BBB-2AAB-CC37-5ADC97E64843}"/>
              </a:ext>
            </a:extLst>
          </p:cNvPr>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1647" tIns="45824" rIns="91647" bIns="45824" numCol="1" anchor="b" anchorCtr="0" compatLnSpc="1">
            <a:prstTxWarp prst="textNoShape">
              <a:avLst/>
            </a:prstTxWarp>
          </a:bodyPr>
          <a:lstStyle>
            <a:lvl1pPr algn="r" defTabSz="915988" eaLnBrk="1" hangingPunct="1">
              <a:defRPr sz="1200"/>
            </a:lvl1pPr>
          </a:lstStyle>
          <a:p>
            <a:pPr>
              <a:defRPr/>
            </a:pPr>
            <a:fld id="{3BA6CC93-A5FD-0A49-BD54-948C6C0C19A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BA6CC93-A5FD-0A49-BD54-948C6C0C19A0}" type="slidenum">
              <a:rPr lang="en-US" altLang="en-US" smtClean="0"/>
              <a:pPr>
                <a:defRPr/>
              </a:pPr>
              <a:t>16</a:t>
            </a:fld>
            <a:endParaRPr lang="en-US" altLang="en-US"/>
          </a:p>
        </p:txBody>
      </p:sp>
    </p:spTree>
    <p:extLst>
      <p:ext uri="{BB962C8B-B14F-4D97-AF65-F5344CB8AC3E}">
        <p14:creationId xmlns:p14="http://schemas.microsoft.com/office/powerpoint/2010/main" val="147638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5F240233-A339-E26E-E7CC-A4D42D3C4C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a:solidFill>
                  <a:schemeClr val="tx1"/>
                </a:solidFill>
                <a:latin typeface="Arial" panose="020B0604020202020204" pitchFamily="34" charset="0"/>
              </a:defRPr>
            </a:lvl1pPr>
            <a:lvl2pPr marL="742950" indent="-285750" defTabSz="915988">
              <a:defRPr>
                <a:solidFill>
                  <a:schemeClr val="tx1"/>
                </a:solidFill>
                <a:latin typeface="Arial" panose="020B0604020202020204" pitchFamily="34" charset="0"/>
              </a:defRPr>
            </a:lvl2pPr>
            <a:lvl3pPr marL="1143000" indent="-228600" defTabSz="915988">
              <a:defRPr>
                <a:solidFill>
                  <a:schemeClr val="tx1"/>
                </a:solidFill>
                <a:latin typeface="Arial" panose="020B0604020202020204" pitchFamily="34" charset="0"/>
              </a:defRPr>
            </a:lvl3pPr>
            <a:lvl4pPr marL="1600200" indent="-228600" defTabSz="915988">
              <a:defRPr>
                <a:solidFill>
                  <a:schemeClr val="tx1"/>
                </a:solidFill>
                <a:latin typeface="Arial" panose="020B0604020202020204" pitchFamily="34" charset="0"/>
              </a:defRPr>
            </a:lvl4pPr>
            <a:lvl5pPr marL="2057400" indent="-228600" defTabSz="915988">
              <a:defRPr>
                <a:solidFill>
                  <a:schemeClr val="tx1"/>
                </a:solidFill>
                <a:latin typeface="Arial" panose="020B0604020202020204" pitchFamily="34" charset="0"/>
              </a:defRPr>
            </a:lvl5pPr>
            <a:lvl6pPr marL="2514600" indent="-228600" defTabSz="915988" eaLnBrk="0" fontAlgn="base" hangingPunct="0">
              <a:spcBef>
                <a:spcPct val="0"/>
              </a:spcBef>
              <a:spcAft>
                <a:spcPct val="0"/>
              </a:spcAft>
              <a:defRPr>
                <a:solidFill>
                  <a:schemeClr val="tx1"/>
                </a:solidFill>
                <a:latin typeface="Arial" panose="020B0604020202020204" pitchFamily="34" charset="0"/>
              </a:defRPr>
            </a:lvl6pPr>
            <a:lvl7pPr marL="2971800" indent="-228600" defTabSz="915988" eaLnBrk="0" fontAlgn="base" hangingPunct="0">
              <a:spcBef>
                <a:spcPct val="0"/>
              </a:spcBef>
              <a:spcAft>
                <a:spcPct val="0"/>
              </a:spcAft>
              <a:defRPr>
                <a:solidFill>
                  <a:schemeClr val="tx1"/>
                </a:solidFill>
                <a:latin typeface="Arial" panose="020B0604020202020204" pitchFamily="34" charset="0"/>
              </a:defRPr>
            </a:lvl7pPr>
            <a:lvl8pPr marL="3429000" indent="-228600" defTabSz="915988" eaLnBrk="0" fontAlgn="base" hangingPunct="0">
              <a:spcBef>
                <a:spcPct val="0"/>
              </a:spcBef>
              <a:spcAft>
                <a:spcPct val="0"/>
              </a:spcAft>
              <a:defRPr>
                <a:solidFill>
                  <a:schemeClr val="tx1"/>
                </a:solidFill>
                <a:latin typeface="Arial" panose="020B0604020202020204" pitchFamily="34" charset="0"/>
              </a:defRPr>
            </a:lvl8pPr>
            <a:lvl9pPr marL="3886200" indent="-228600" defTabSz="915988" eaLnBrk="0" fontAlgn="base" hangingPunct="0">
              <a:spcBef>
                <a:spcPct val="0"/>
              </a:spcBef>
              <a:spcAft>
                <a:spcPct val="0"/>
              </a:spcAft>
              <a:defRPr>
                <a:solidFill>
                  <a:schemeClr val="tx1"/>
                </a:solidFill>
                <a:latin typeface="Arial" panose="020B0604020202020204" pitchFamily="34" charset="0"/>
              </a:defRPr>
            </a:lvl9pPr>
          </a:lstStyle>
          <a:p>
            <a:fld id="{8FAD5457-A906-5F4D-B670-46F88CC98B88}" type="slidenum">
              <a:rPr lang="en-US" altLang="en-US" smtClean="0"/>
              <a:pPr/>
              <a:t>23</a:t>
            </a:fld>
            <a:endParaRPr lang="en-US" altLang="en-US"/>
          </a:p>
        </p:txBody>
      </p:sp>
      <p:sp>
        <p:nvSpPr>
          <p:cNvPr id="27651" name="Rectangle 2">
            <a:extLst>
              <a:ext uri="{FF2B5EF4-FFF2-40B4-BE49-F238E27FC236}">
                <a16:creationId xmlns:a16="http://schemas.microsoft.com/office/drawing/2014/main" id="{2B8609EB-A540-5D28-5D61-527711D47A73}"/>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3DC3566C-4ACD-62B9-E5AF-AFE1866247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40000"/>
              </a:lnSpc>
            </a:pPr>
            <a:r>
              <a:rPr lang="en-US" altLang="en-US">
                <a:latin typeface="Arial" panose="020B0604020202020204" pitchFamily="34" charset="0"/>
              </a:rPr>
              <a:t>Selective and critically reviewed</a:t>
            </a:r>
          </a:p>
          <a:p>
            <a:pPr eaLnBrk="1" hangingPunct="1">
              <a:lnSpc>
                <a:spcPct val="140000"/>
              </a:lnSpc>
            </a:pPr>
            <a:r>
              <a:rPr lang="en-US" altLang="en-US">
                <a:latin typeface="Arial" panose="020B0604020202020204" pitchFamily="34" charset="0"/>
              </a:rPr>
              <a:t>Use research studies</a:t>
            </a:r>
            <a:r>
              <a:rPr lang="en-US" altLang="en-US" sz="400">
                <a:latin typeface="Arial" panose="020B0604020202020204" pitchFamily="34" charset="0"/>
              </a:rPr>
              <a:t> </a:t>
            </a:r>
            <a:r>
              <a:rPr lang="en-US" altLang="en-US">
                <a:latin typeface="Arial" panose="020B0604020202020204" pitchFamily="34" charset="0"/>
              </a:rPr>
              <a:t>/</a:t>
            </a:r>
            <a:r>
              <a:rPr lang="en-US" altLang="en-US" sz="400">
                <a:latin typeface="Arial" panose="020B0604020202020204" pitchFamily="34" charset="0"/>
              </a:rPr>
              <a:t> </a:t>
            </a:r>
            <a:r>
              <a:rPr lang="en-US" altLang="en-US">
                <a:latin typeface="Arial" panose="020B0604020202020204" pitchFamily="34" charset="0"/>
              </a:rPr>
              <a:t>systematic reviews </a:t>
            </a:r>
          </a:p>
          <a:p>
            <a:pPr lvl="1" eaLnBrk="1" hangingPunct="1">
              <a:lnSpc>
                <a:spcPct val="140000"/>
              </a:lnSpc>
            </a:pPr>
            <a:r>
              <a:rPr lang="en-US" altLang="en-US">
                <a:latin typeface="Arial" panose="020B0604020202020204" pitchFamily="34" charset="0"/>
              </a:rPr>
              <a:t>not clinical or literature review articles</a:t>
            </a:r>
          </a:p>
          <a:p>
            <a:pPr eaLnBrk="1" hangingPunct="1">
              <a:lnSpc>
                <a:spcPct val="140000"/>
              </a:lnSpc>
            </a:pPr>
            <a:r>
              <a:rPr lang="en-US" altLang="en-US">
                <a:latin typeface="Arial" panose="020B0604020202020204" pitchFamily="34" charset="0"/>
              </a:rPr>
              <a:t>Current </a:t>
            </a:r>
            <a:r>
              <a:rPr lang="en-US" altLang="en-US" sz="900">
                <a:latin typeface="Arial" panose="020B0604020202020204" pitchFamily="34" charset="0"/>
              </a:rPr>
              <a:t>(past 5 years)</a:t>
            </a:r>
            <a:r>
              <a:rPr lang="en-US" altLang="en-US">
                <a:latin typeface="Arial" panose="020B0604020202020204" pitchFamily="34" charset="0"/>
              </a:rPr>
              <a:t> and comprehensive</a:t>
            </a:r>
          </a:p>
          <a:p>
            <a:pPr eaLnBrk="1" hangingPunct="1">
              <a:lnSpc>
                <a:spcPct val="140000"/>
              </a:lnSpc>
            </a:pPr>
            <a:r>
              <a:rPr lang="en-US" altLang="en-US">
                <a:latin typeface="Arial" panose="020B0604020202020204" pitchFamily="34" charset="0"/>
              </a:rPr>
              <a:t>Literature supports need for the study</a:t>
            </a:r>
          </a:p>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7929650-3317-52A3-572F-A19FCB389F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a:solidFill>
                  <a:schemeClr val="tx1"/>
                </a:solidFill>
                <a:latin typeface="Arial" panose="020B0604020202020204" pitchFamily="34" charset="0"/>
              </a:defRPr>
            </a:lvl1pPr>
            <a:lvl2pPr marL="742950" indent="-285750" defTabSz="915988">
              <a:defRPr>
                <a:solidFill>
                  <a:schemeClr val="tx1"/>
                </a:solidFill>
                <a:latin typeface="Arial" panose="020B0604020202020204" pitchFamily="34" charset="0"/>
              </a:defRPr>
            </a:lvl2pPr>
            <a:lvl3pPr marL="1143000" indent="-228600" defTabSz="915988">
              <a:defRPr>
                <a:solidFill>
                  <a:schemeClr val="tx1"/>
                </a:solidFill>
                <a:latin typeface="Arial" panose="020B0604020202020204" pitchFamily="34" charset="0"/>
              </a:defRPr>
            </a:lvl3pPr>
            <a:lvl4pPr marL="1600200" indent="-228600" defTabSz="915988">
              <a:defRPr>
                <a:solidFill>
                  <a:schemeClr val="tx1"/>
                </a:solidFill>
                <a:latin typeface="Arial" panose="020B0604020202020204" pitchFamily="34" charset="0"/>
              </a:defRPr>
            </a:lvl4pPr>
            <a:lvl5pPr marL="2057400" indent="-228600" defTabSz="915988">
              <a:defRPr>
                <a:solidFill>
                  <a:schemeClr val="tx1"/>
                </a:solidFill>
                <a:latin typeface="Arial" panose="020B0604020202020204" pitchFamily="34" charset="0"/>
              </a:defRPr>
            </a:lvl5pPr>
            <a:lvl6pPr marL="2514600" indent="-228600" defTabSz="915988" eaLnBrk="0" fontAlgn="base" hangingPunct="0">
              <a:spcBef>
                <a:spcPct val="0"/>
              </a:spcBef>
              <a:spcAft>
                <a:spcPct val="0"/>
              </a:spcAft>
              <a:defRPr>
                <a:solidFill>
                  <a:schemeClr val="tx1"/>
                </a:solidFill>
                <a:latin typeface="Arial" panose="020B0604020202020204" pitchFamily="34" charset="0"/>
              </a:defRPr>
            </a:lvl6pPr>
            <a:lvl7pPr marL="2971800" indent="-228600" defTabSz="915988" eaLnBrk="0" fontAlgn="base" hangingPunct="0">
              <a:spcBef>
                <a:spcPct val="0"/>
              </a:spcBef>
              <a:spcAft>
                <a:spcPct val="0"/>
              </a:spcAft>
              <a:defRPr>
                <a:solidFill>
                  <a:schemeClr val="tx1"/>
                </a:solidFill>
                <a:latin typeface="Arial" panose="020B0604020202020204" pitchFamily="34" charset="0"/>
              </a:defRPr>
            </a:lvl7pPr>
            <a:lvl8pPr marL="3429000" indent="-228600" defTabSz="915988" eaLnBrk="0" fontAlgn="base" hangingPunct="0">
              <a:spcBef>
                <a:spcPct val="0"/>
              </a:spcBef>
              <a:spcAft>
                <a:spcPct val="0"/>
              </a:spcAft>
              <a:defRPr>
                <a:solidFill>
                  <a:schemeClr val="tx1"/>
                </a:solidFill>
                <a:latin typeface="Arial" panose="020B0604020202020204" pitchFamily="34" charset="0"/>
              </a:defRPr>
            </a:lvl8pPr>
            <a:lvl9pPr marL="3886200" indent="-228600" defTabSz="915988" eaLnBrk="0" fontAlgn="base" hangingPunct="0">
              <a:spcBef>
                <a:spcPct val="0"/>
              </a:spcBef>
              <a:spcAft>
                <a:spcPct val="0"/>
              </a:spcAft>
              <a:defRPr>
                <a:solidFill>
                  <a:schemeClr val="tx1"/>
                </a:solidFill>
                <a:latin typeface="Arial" panose="020B0604020202020204" pitchFamily="34" charset="0"/>
              </a:defRPr>
            </a:lvl9pPr>
          </a:lstStyle>
          <a:p>
            <a:fld id="{E4943C7B-1DA0-FD4F-B88E-802F322189FA}" type="slidenum">
              <a:rPr lang="en-US" altLang="en-US" smtClean="0"/>
              <a:pPr/>
              <a:t>34</a:t>
            </a:fld>
            <a:endParaRPr lang="en-US" altLang="en-US"/>
          </a:p>
        </p:txBody>
      </p:sp>
      <p:sp>
        <p:nvSpPr>
          <p:cNvPr id="39939" name="Rectangle 2">
            <a:extLst>
              <a:ext uri="{FF2B5EF4-FFF2-40B4-BE49-F238E27FC236}">
                <a16:creationId xmlns:a16="http://schemas.microsoft.com/office/drawing/2014/main" id="{D3621C09-BB6D-6313-C3AE-F430C9EF4B85}"/>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1C69E70F-1A44-E4B6-DEE4-498BB9D5A1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10000"/>
              </a:lnSpc>
            </a:pPr>
            <a:r>
              <a:rPr lang="en-US" altLang="en-US">
                <a:latin typeface="Arial" panose="020B0604020202020204" pitchFamily="34" charset="0"/>
              </a:rPr>
              <a:t>$1,500 Budget for 1-2 year project </a:t>
            </a:r>
          </a:p>
          <a:p>
            <a:pPr eaLnBrk="1" hangingPunct="1">
              <a:lnSpc>
                <a:spcPct val="110000"/>
              </a:lnSpc>
            </a:pPr>
            <a:r>
              <a:rPr lang="en-US" altLang="en-US">
                <a:latin typeface="Arial" panose="020B0604020202020204" pitchFamily="34" charset="0"/>
              </a:rPr>
              <a:t>Funds are limited to:</a:t>
            </a:r>
          </a:p>
          <a:p>
            <a:pPr lvl="1" eaLnBrk="1" hangingPunct="1">
              <a:lnSpc>
                <a:spcPct val="110000"/>
              </a:lnSpc>
            </a:pPr>
            <a:r>
              <a:rPr lang="en-US" altLang="en-US" sz="1300">
                <a:latin typeface="Arial" panose="020B0604020202020204" pitchFamily="34" charset="0"/>
              </a:rPr>
              <a:t>Supplies for data collection</a:t>
            </a:r>
          </a:p>
          <a:p>
            <a:pPr lvl="1" eaLnBrk="1" hangingPunct="1">
              <a:lnSpc>
                <a:spcPct val="110000"/>
              </a:lnSpc>
            </a:pPr>
            <a:r>
              <a:rPr lang="en-US" altLang="en-US" sz="1300">
                <a:latin typeface="Arial" panose="020B0604020202020204" pitchFamily="34" charset="0"/>
              </a:rPr>
              <a:t>Data collection, entry, and analysis </a:t>
            </a:r>
          </a:p>
          <a:p>
            <a:pPr lvl="2" eaLnBrk="1" hangingPunct="1">
              <a:lnSpc>
                <a:spcPct val="110000"/>
              </a:lnSpc>
            </a:pPr>
            <a:r>
              <a:rPr lang="en-US" altLang="en-US" sz="1300">
                <a:latin typeface="Arial" panose="020B0604020202020204" pitchFamily="34" charset="0"/>
              </a:rPr>
              <a:t>(managed by Yvonne L. Munn Center for Nursing Research)</a:t>
            </a:r>
          </a:p>
          <a:p>
            <a:pPr lvl="1" eaLnBrk="1" hangingPunct="1">
              <a:lnSpc>
                <a:spcPct val="110000"/>
              </a:lnSpc>
            </a:pPr>
            <a:r>
              <a:rPr lang="en-US" altLang="en-US" sz="1300">
                <a:latin typeface="Arial" panose="020B0604020202020204" pitchFamily="34" charset="0"/>
              </a:rPr>
              <a:t>Subject stipends</a:t>
            </a:r>
          </a:p>
          <a:p>
            <a:pPr lvl="1" eaLnBrk="1" hangingPunct="1">
              <a:lnSpc>
                <a:spcPct val="110000"/>
              </a:lnSpc>
            </a:pPr>
            <a:r>
              <a:rPr lang="en-US" altLang="en-US" sz="1300">
                <a:latin typeface="Arial" panose="020B0604020202020204" pitchFamily="34" charset="0"/>
              </a:rPr>
              <a:t>Travel</a:t>
            </a:r>
          </a:p>
          <a:p>
            <a:pPr eaLnBrk="1" hangingPunct="1">
              <a:lnSpc>
                <a:spcPct val="110000"/>
              </a:lnSpc>
            </a:pPr>
            <a:r>
              <a:rPr lang="en-US" altLang="en-US">
                <a:latin typeface="Arial" panose="020B0604020202020204" pitchFamily="34" charset="0"/>
              </a:rPr>
              <a:t>S Goodridge, Grants Manger, the Munn Center, </a:t>
            </a:r>
          </a:p>
          <a:p>
            <a:pPr lvl="1" eaLnBrk="1" hangingPunct="1">
              <a:lnSpc>
                <a:spcPct val="110000"/>
              </a:lnSpc>
            </a:pPr>
            <a:r>
              <a:rPr lang="en-US" altLang="en-US">
                <a:latin typeface="Arial" panose="020B0604020202020204" pitchFamily="34" charset="0"/>
              </a:rPr>
              <a:t>Will support budget preparation</a:t>
            </a:r>
          </a:p>
          <a:p>
            <a:pPr lvl="1" eaLnBrk="1" hangingPunct="1">
              <a:lnSpc>
                <a:spcPct val="110000"/>
              </a:lnSpc>
            </a:pPr>
            <a:r>
              <a:rPr lang="en-US" altLang="en-US">
                <a:latin typeface="Arial" panose="020B0604020202020204" pitchFamily="34" charset="0"/>
              </a:rPr>
              <a:t>Should review budget before submission</a:t>
            </a:r>
          </a:p>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E1AF28F0-D20C-EDC0-6589-911D11C307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a:solidFill>
                  <a:schemeClr val="tx1"/>
                </a:solidFill>
                <a:latin typeface="Arial" panose="020B0604020202020204" pitchFamily="34" charset="0"/>
              </a:defRPr>
            </a:lvl1pPr>
            <a:lvl2pPr marL="742950" indent="-285750" defTabSz="915988">
              <a:defRPr>
                <a:solidFill>
                  <a:schemeClr val="tx1"/>
                </a:solidFill>
                <a:latin typeface="Arial" panose="020B0604020202020204" pitchFamily="34" charset="0"/>
              </a:defRPr>
            </a:lvl2pPr>
            <a:lvl3pPr marL="1143000" indent="-228600" defTabSz="915988">
              <a:defRPr>
                <a:solidFill>
                  <a:schemeClr val="tx1"/>
                </a:solidFill>
                <a:latin typeface="Arial" panose="020B0604020202020204" pitchFamily="34" charset="0"/>
              </a:defRPr>
            </a:lvl3pPr>
            <a:lvl4pPr marL="1600200" indent="-228600" defTabSz="915988">
              <a:defRPr>
                <a:solidFill>
                  <a:schemeClr val="tx1"/>
                </a:solidFill>
                <a:latin typeface="Arial" panose="020B0604020202020204" pitchFamily="34" charset="0"/>
              </a:defRPr>
            </a:lvl4pPr>
            <a:lvl5pPr marL="2057400" indent="-228600" defTabSz="915988">
              <a:defRPr>
                <a:solidFill>
                  <a:schemeClr val="tx1"/>
                </a:solidFill>
                <a:latin typeface="Arial" panose="020B0604020202020204" pitchFamily="34" charset="0"/>
              </a:defRPr>
            </a:lvl5pPr>
            <a:lvl6pPr marL="2514600" indent="-228600" defTabSz="915988" eaLnBrk="0" fontAlgn="base" hangingPunct="0">
              <a:spcBef>
                <a:spcPct val="0"/>
              </a:spcBef>
              <a:spcAft>
                <a:spcPct val="0"/>
              </a:spcAft>
              <a:defRPr>
                <a:solidFill>
                  <a:schemeClr val="tx1"/>
                </a:solidFill>
                <a:latin typeface="Arial" panose="020B0604020202020204" pitchFamily="34" charset="0"/>
              </a:defRPr>
            </a:lvl6pPr>
            <a:lvl7pPr marL="2971800" indent="-228600" defTabSz="915988" eaLnBrk="0" fontAlgn="base" hangingPunct="0">
              <a:spcBef>
                <a:spcPct val="0"/>
              </a:spcBef>
              <a:spcAft>
                <a:spcPct val="0"/>
              </a:spcAft>
              <a:defRPr>
                <a:solidFill>
                  <a:schemeClr val="tx1"/>
                </a:solidFill>
                <a:latin typeface="Arial" panose="020B0604020202020204" pitchFamily="34" charset="0"/>
              </a:defRPr>
            </a:lvl7pPr>
            <a:lvl8pPr marL="3429000" indent="-228600" defTabSz="915988" eaLnBrk="0" fontAlgn="base" hangingPunct="0">
              <a:spcBef>
                <a:spcPct val="0"/>
              </a:spcBef>
              <a:spcAft>
                <a:spcPct val="0"/>
              </a:spcAft>
              <a:defRPr>
                <a:solidFill>
                  <a:schemeClr val="tx1"/>
                </a:solidFill>
                <a:latin typeface="Arial" panose="020B0604020202020204" pitchFamily="34" charset="0"/>
              </a:defRPr>
            </a:lvl8pPr>
            <a:lvl9pPr marL="3886200" indent="-228600" defTabSz="915988" eaLnBrk="0" fontAlgn="base" hangingPunct="0">
              <a:spcBef>
                <a:spcPct val="0"/>
              </a:spcBef>
              <a:spcAft>
                <a:spcPct val="0"/>
              </a:spcAft>
              <a:defRPr>
                <a:solidFill>
                  <a:schemeClr val="tx1"/>
                </a:solidFill>
                <a:latin typeface="Arial" panose="020B0604020202020204" pitchFamily="34" charset="0"/>
              </a:defRPr>
            </a:lvl9pPr>
          </a:lstStyle>
          <a:p>
            <a:fld id="{94BD44DF-3172-714E-8816-171F44BA65BE}" type="slidenum">
              <a:rPr lang="en-US" altLang="en-US" smtClean="0"/>
              <a:pPr/>
              <a:t>35</a:t>
            </a:fld>
            <a:endParaRPr lang="en-US" altLang="en-US"/>
          </a:p>
        </p:txBody>
      </p:sp>
      <p:sp>
        <p:nvSpPr>
          <p:cNvPr id="41987" name="Rectangle 2">
            <a:extLst>
              <a:ext uri="{FF2B5EF4-FFF2-40B4-BE49-F238E27FC236}">
                <a16:creationId xmlns:a16="http://schemas.microsoft.com/office/drawing/2014/main" id="{C98DDFBC-8087-4285-5159-F1A09EF3A452}"/>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1165FF33-DF76-5908-35F7-F7EEA79DF1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10000"/>
              </a:lnSpc>
            </a:pPr>
            <a:r>
              <a:rPr lang="en-US" altLang="en-US">
                <a:latin typeface="Arial" panose="020B0604020202020204" pitchFamily="34" charset="0"/>
              </a:rPr>
              <a:t>$1,500 Budget for 1-2 year project </a:t>
            </a:r>
          </a:p>
          <a:p>
            <a:pPr eaLnBrk="1" hangingPunct="1">
              <a:lnSpc>
                <a:spcPct val="110000"/>
              </a:lnSpc>
            </a:pPr>
            <a:r>
              <a:rPr lang="en-US" altLang="en-US">
                <a:latin typeface="Arial" panose="020B0604020202020204" pitchFamily="34" charset="0"/>
              </a:rPr>
              <a:t>Funds are limited to:</a:t>
            </a:r>
          </a:p>
          <a:p>
            <a:pPr lvl="1" eaLnBrk="1" hangingPunct="1">
              <a:lnSpc>
                <a:spcPct val="110000"/>
              </a:lnSpc>
            </a:pPr>
            <a:r>
              <a:rPr lang="en-US" altLang="en-US" sz="1300">
                <a:latin typeface="Arial" panose="020B0604020202020204" pitchFamily="34" charset="0"/>
              </a:rPr>
              <a:t>Supplies for data collection</a:t>
            </a:r>
          </a:p>
          <a:p>
            <a:pPr lvl="1" eaLnBrk="1" hangingPunct="1">
              <a:lnSpc>
                <a:spcPct val="110000"/>
              </a:lnSpc>
            </a:pPr>
            <a:r>
              <a:rPr lang="en-US" altLang="en-US" sz="1300">
                <a:latin typeface="Arial" panose="020B0604020202020204" pitchFamily="34" charset="0"/>
              </a:rPr>
              <a:t>Data collection, entry, and analysis </a:t>
            </a:r>
          </a:p>
          <a:p>
            <a:pPr lvl="2" eaLnBrk="1" hangingPunct="1">
              <a:lnSpc>
                <a:spcPct val="110000"/>
              </a:lnSpc>
            </a:pPr>
            <a:r>
              <a:rPr lang="en-US" altLang="en-US" sz="1300">
                <a:latin typeface="Arial" panose="020B0604020202020204" pitchFamily="34" charset="0"/>
              </a:rPr>
              <a:t>(managed by Yvonne L. Munn Center for Nursing Research)</a:t>
            </a:r>
          </a:p>
          <a:p>
            <a:pPr lvl="1" eaLnBrk="1" hangingPunct="1">
              <a:lnSpc>
                <a:spcPct val="110000"/>
              </a:lnSpc>
            </a:pPr>
            <a:r>
              <a:rPr lang="en-US" altLang="en-US" sz="1300">
                <a:latin typeface="Arial" panose="020B0604020202020204" pitchFamily="34" charset="0"/>
              </a:rPr>
              <a:t>Subject stipends</a:t>
            </a:r>
          </a:p>
          <a:p>
            <a:pPr lvl="1" eaLnBrk="1" hangingPunct="1">
              <a:lnSpc>
                <a:spcPct val="110000"/>
              </a:lnSpc>
            </a:pPr>
            <a:r>
              <a:rPr lang="en-US" altLang="en-US" sz="1300">
                <a:latin typeface="Arial" panose="020B0604020202020204" pitchFamily="34" charset="0"/>
              </a:rPr>
              <a:t>Travel</a:t>
            </a:r>
          </a:p>
          <a:p>
            <a:pPr eaLnBrk="1" hangingPunct="1">
              <a:lnSpc>
                <a:spcPct val="110000"/>
              </a:lnSpc>
            </a:pPr>
            <a:r>
              <a:rPr lang="en-US" altLang="en-US">
                <a:latin typeface="Arial" panose="020B0604020202020204" pitchFamily="34" charset="0"/>
              </a:rPr>
              <a:t>Grants Manger, the Munn Center, </a:t>
            </a:r>
          </a:p>
          <a:p>
            <a:pPr lvl="1" eaLnBrk="1" hangingPunct="1">
              <a:lnSpc>
                <a:spcPct val="110000"/>
              </a:lnSpc>
            </a:pPr>
            <a:r>
              <a:rPr lang="en-US" altLang="en-US">
                <a:latin typeface="Arial" panose="020B0604020202020204" pitchFamily="34" charset="0"/>
              </a:rPr>
              <a:t>Will support budget preparation</a:t>
            </a:r>
          </a:p>
          <a:p>
            <a:pPr lvl="1" eaLnBrk="1" hangingPunct="1">
              <a:lnSpc>
                <a:spcPct val="110000"/>
              </a:lnSpc>
            </a:pPr>
            <a:r>
              <a:rPr lang="en-US" altLang="en-US">
                <a:latin typeface="Arial" panose="020B0604020202020204" pitchFamily="34" charset="0"/>
              </a:rPr>
              <a:t>Should review budget before submission</a:t>
            </a:r>
          </a:p>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a16="http://schemas.microsoft.com/office/drawing/2014/main" id="{7B204BE3-EB41-D0F9-C65A-7C57FC8048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D4229C1C-92BD-7848-2CDE-0A5A4432ED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771C6685-C203-9064-05EC-71FA1418D69B}"/>
              </a:ext>
            </a:extLst>
          </p:cNvPr>
          <p:cNvSpPr>
            <a:spLocks noGrp="1" noChangeArrowheads="1"/>
          </p:cNvSpPr>
          <p:nvPr>
            <p:ph type="sldNum" sz="quarter" idx="12"/>
          </p:nvPr>
        </p:nvSpPr>
        <p:spPr>
          <a:ln/>
        </p:spPr>
        <p:txBody>
          <a:bodyPr/>
          <a:lstStyle>
            <a:lvl1pPr>
              <a:defRPr/>
            </a:lvl1pPr>
          </a:lstStyle>
          <a:p>
            <a:pPr>
              <a:defRPr/>
            </a:pPr>
            <a:fld id="{C5D8AB4B-A885-054F-8ACF-4840BA8554F4}" type="slidenum">
              <a:rPr lang="en-US" altLang="en-US"/>
              <a:pPr>
                <a:defRPr/>
              </a:pPr>
              <a:t>‹#›</a:t>
            </a:fld>
            <a:endParaRPr lang="en-US" altLang="en-US"/>
          </a:p>
        </p:txBody>
      </p:sp>
    </p:spTree>
    <p:extLst>
      <p:ext uri="{BB962C8B-B14F-4D97-AF65-F5344CB8AC3E}">
        <p14:creationId xmlns:p14="http://schemas.microsoft.com/office/powerpoint/2010/main" val="354954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B3E75EB5-140A-64E1-1009-07EA1FA21BD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2AAEC973-87D3-1948-B3B1-9E5B579938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74D143D4-E129-751F-54FD-09DE16437E19}"/>
              </a:ext>
            </a:extLst>
          </p:cNvPr>
          <p:cNvSpPr>
            <a:spLocks noGrp="1" noChangeArrowheads="1"/>
          </p:cNvSpPr>
          <p:nvPr>
            <p:ph type="sldNum" sz="quarter" idx="12"/>
          </p:nvPr>
        </p:nvSpPr>
        <p:spPr>
          <a:ln/>
        </p:spPr>
        <p:txBody>
          <a:bodyPr/>
          <a:lstStyle>
            <a:lvl1pPr>
              <a:defRPr/>
            </a:lvl1pPr>
          </a:lstStyle>
          <a:p>
            <a:pPr>
              <a:defRPr/>
            </a:pPr>
            <a:fld id="{6CAFFB07-6818-A941-92DF-D6ED90AF1FB3}" type="slidenum">
              <a:rPr lang="en-US" altLang="en-US"/>
              <a:pPr>
                <a:defRPr/>
              </a:pPr>
              <a:t>‹#›</a:t>
            </a:fld>
            <a:endParaRPr lang="en-US" altLang="en-US"/>
          </a:p>
        </p:txBody>
      </p:sp>
    </p:spTree>
    <p:extLst>
      <p:ext uri="{BB962C8B-B14F-4D97-AF65-F5344CB8AC3E}">
        <p14:creationId xmlns:p14="http://schemas.microsoft.com/office/powerpoint/2010/main" val="938869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7825" y="609600"/>
            <a:ext cx="2111375"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938" y="609600"/>
            <a:ext cx="6186487"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CDC599B9-DF72-29C1-67C7-FD00D4D08BA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FE03B03-8E83-3183-3960-31102448FE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A24E256A-3440-3301-C361-741A7C9F97D3}"/>
              </a:ext>
            </a:extLst>
          </p:cNvPr>
          <p:cNvSpPr>
            <a:spLocks noGrp="1" noChangeArrowheads="1"/>
          </p:cNvSpPr>
          <p:nvPr>
            <p:ph type="sldNum" sz="quarter" idx="12"/>
          </p:nvPr>
        </p:nvSpPr>
        <p:spPr>
          <a:ln/>
        </p:spPr>
        <p:txBody>
          <a:bodyPr/>
          <a:lstStyle>
            <a:lvl1pPr>
              <a:defRPr/>
            </a:lvl1pPr>
          </a:lstStyle>
          <a:p>
            <a:pPr>
              <a:defRPr/>
            </a:pPr>
            <a:fld id="{BCB277B1-65D6-F340-B9DF-1EB8D96B3942}" type="slidenum">
              <a:rPr lang="en-US" altLang="en-US"/>
              <a:pPr>
                <a:defRPr/>
              </a:pPr>
              <a:t>‹#›</a:t>
            </a:fld>
            <a:endParaRPr lang="en-US" altLang="en-US"/>
          </a:p>
        </p:txBody>
      </p:sp>
    </p:spTree>
    <p:extLst>
      <p:ext uri="{BB962C8B-B14F-4D97-AF65-F5344CB8AC3E}">
        <p14:creationId xmlns:p14="http://schemas.microsoft.com/office/powerpoint/2010/main" val="2915648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8938" y="609600"/>
            <a:ext cx="8374062" cy="838200"/>
          </a:xfrm>
        </p:spPr>
        <p:txBody>
          <a:bodyPr/>
          <a:lstStyle/>
          <a:p>
            <a:r>
              <a:rPr lang="en-US"/>
              <a:t>Click to edit Master title style</a:t>
            </a:r>
          </a:p>
        </p:txBody>
      </p:sp>
      <p:sp>
        <p:nvSpPr>
          <p:cNvPr id="3" name="ClipArt Placeholder 2"/>
          <p:cNvSpPr>
            <a:spLocks noGrp="1"/>
          </p:cNvSpPr>
          <p:nvPr>
            <p:ph type="clipArt" sz="half" idx="1"/>
          </p:nvPr>
        </p:nvSpPr>
        <p:spPr>
          <a:xfrm>
            <a:off x="457200" y="1524000"/>
            <a:ext cx="4114800" cy="4572000"/>
          </a:xfrm>
        </p:spPr>
        <p:txBody>
          <a:bodyPr/>
          <a:lstStyle/>
          <a:p>
            <a:pPr lvl="0"/>
            <a:endParaRPr lang="en-US" noProof="0" dirty="0"/>
          </a:p>
        </p:txBody>
      </p:sp>
      <p:sp>
        <p:nvSpPr>
          <p:cNvPr id="4" name="Text Placeholder 3"/>
          <p:cNvSpPr>
            <a:spLocks noGrp="1"/>
          </p:cNvSpPr>
          <p:nvPr>
            <p:ph type="body" sz="half" idx="2"/>
          </p:nvPr>
        </p:nvSpPr>
        <p:spPr>
          <a:xfrm>
            <a:off x="4724400" y="1524000"/>
            <a:ext cx="41148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EE5CD82F-833A-659E-ABD5-CF59D6550B9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4D5668EE-1A56-4292-5FF0-760BB8B2BA3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id="{EC883A5B-6CA3-A43A-FD3D-36EC9C8B4A4F}"/>
              </a:ext>
            </a:extLst>
          </p:cNvPr>
          <p:cNvSpPr>
            <a:spLocks noGrp="1" noChangeArrowheads="1"/>
          </p:cNvSpPr>
          <p:nvPr>
            <p:ph type="sldNum" sz="quarter" idx="12"/>
          </p:nvPr>
        </p:nvSpPr>
        <p:spPr>
          <a:ln/>
        </p:spPr>
        <p:txBody>
          <a:bodyPr/>
          <a:lstStyle>
            <a:lvl1pPr>
              <a:defRPr/>
            </a:lvl1pPr>
          </a:lstStyle>
          <a:p>
            <a:pPr>
              <a:defRPr/>
            </a:pPr>
            <a:fld id="{30DA04C4-46A4-F94F-B83F-EBAF6120B90A}" type="slidenum">
              <a:rPr lang="en-US" altLang="en-US"/>
              <a:pPr>
                <a:defRPr/>
              </a:pPr>
              <a:t>‹#›</a:t>
            </a:fld>
            <a:endParaRPr lang="en-US" altLang="en-US"/>
          </a:p>
        </p:txBody>
      </p:sp>
    </p:spTree>
    <p:extLst>
      <p:ext uri="{BB962C8B-B14F-4D97-AF65-F5344CB8AC3E}">
        <p14:creationId xmlns:p14="http://schemas.microsoft.com/office/powerpoint/2010/main" val="52486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891E6CD8-0B0E-D969-B345-B9961A62300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3F6D5EFE-CD17-8DB7-720F-B2C19B9782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3F956489-C62C-0BED-27CB-4E543FB4230B}"/>
              </a:ext>
            </a:extLst>
          </p:cNvPr>
          <p:cNvSpPr>
            <a:spLocks noGrp="1" noChangeArrowheads="1"/>
          </p:cNvSpPr>
          <p:nvPr>
            <p:ph type="sldNum" sz="quarter" idx="12"/>
          </p:nvPr>
        </p:nvSpPr>
        <p:spPr>
          <a:ln/>
        </p:spPr>
        <p:txBody>
          <a:bodyPr/>
          <a:lstStyle>
            <a:lvl1pPr>
              <a:defRPr/>
            </a:lvl1pPr>
          </a:lstStyle>
          <a:p>
            <a:pPr>
              <a:defRPr/>
            </a:pPr>
            <a:fld id="{B102C829-6E17-D542-B7E2-B46CD566C3A3}" type="slidenum">
              <a:rPr lang="en-US" altLang="en-US"/>
              <a:pPr>
                <a:defRPr/>
              </a:pPr>
              <a:t>‹#›</a:t>
            </a:fld>
            <a:endParaRPr lang="en-US" altLang="en-US"/>
          </a:p>
        </p:txBody>
      </p:sp>
    </p:spTree>
    <p:extLst>
      <p:ext uri="{BB962C8B-B14F-4D97-AF65-F5344CB8AC3E}">
        <p14:creationId xmlns:p14="http://schemas.microsoft.com/office/powerpoint/2010/main" val="167669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1AA986C6-80CF-A232-E1C9-23D8078E9B1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46FE8EA9-AE4A-8D80-6CD1-D65FECE51A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2EFAB11D-24C5-CDB7-97DC-AA1D2A9CD74B}"/>
              </a:ext>
            </a:extLst>
          </p:cNvPr>
          <p:cNvSpPr>
            <a:spLocks noGrp="1" noChangeArrowheads="1"/>
          </p:cNvSpPr>
          <p:nvPr>
            <p:ph type="sldNum" sz="quarter" idx="12"/>
          </p:nvPr>
        </p:nvSpPr>
        <p:spPr>
          <a:ln/>
        </p:spPr>
        <p:txBody>
          <a:bodyPr/>
          <a:lstStyle>
            <a:lvl1pPr>
              <a:defRPr/>
            </a:lvl1pPr>
          </a:lstStyle>
          <a:p>
            <a:pPr>
              <a:defRPr/>
            </a:pPr>
            <a:fld id="{92E7367B-EAF6-7E41-9EA8-E1506E602FFC}" type="slidenum">
              <a:rPr lang="en-US" altLang="en-US"/>
              <a:pPr>
                <a:defRPr/>
              </a:pPr>
              <a:t>‹#›</a:t>
            </a:fld>
            <a:endParaRPr lang="en-US" altLang="en-US"/>
          </a:p>
        </p:txBody>
      </p:sp>
    </p:spTree>
    <p:extLst>
      <p:ext uri="{BB962C8B-B14F-4D97-AF65-F5344CB8AC3E}">
        <p14:creationId xmlns:p14="http://schemas.microsoft.com/office/powerpoint/2010/main" val="941222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24000"/>
            <a:ext cx="4114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4114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7CE636AF-B27A-4B3E-505A-B8B3974BDD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0EED4835-B2B4-95BD-A1B4-73476F0677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id="{751E5C24-598E-7D47-5C61-45D4FC59F7CC}"/>
              </a:ext>
            </a:extLst>
          </p:cNvPr>
          <p:cNvSpPr>
            <a:spLocks noGrp="1" noChangeArrowheads="1"/>
          </p:cNvSpPr>
          <p:nvPr>
            <p:ph type="sldNum" sz="quarter" idx="12"/>
          </p:nvPr>
        </p:nvSpPr>
        <p:spPr>
          <a:ln/>
        </p:spPr>
        <p:txBody>
          <a:bodyPr/>
          <a:lstStyle>
            <a:lvl1pPr>
              <a:defRPr/>
            </a:lvl1pPr>
          </a:lstStyle>
          <a:p>
            <a:pPr>
              <a:defRPr/>
            </a:pPr>
            <a:fld id="{DB84A604-A4E6-D742-BC43-2B4BB8800442}" type="slidenum">
              <a:rPr lang="en-US" altLang="en-US"/>
              <a:pPr>
                <a:defRPr/>
              </a:pPr>
              <a:t>‹#›</a:t>
            </a:fld>
            <a:endParaRPr lang="en-US" altLang="en-US"/>
          </a:p>
        </p:txBody>
      </p:sp>
    </p:spTree>
    <p:extLst>
      <p:ext uri="{BB962C8B-B14F-4D97-AF65-F5344CB8AC3E}">
        <p14:creationId xmlns:p14="http://schemas.microsoft.com/office/powerpoint/2010/main" val="232626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F20D9A1C-19EF-D921-FC7A-79CAB255DF2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3DE8CBB6-C442-E7F7-BDA4-DEE47EC27C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id="{6DB47032-01A8-467D-37FB-04B64F06B030}"/>
              </a:ext>
            </a:extLst>
          </p:cNvPr>
          <p:cNvSpPr>
            <a:spLocks noGrp="1" noChangeArrowheads="1"/>
          </p:cNvSpPr>
          <p:nvPr>
            <p:ph type="sldNum" sz="quarter" idx="12"/>
          </p:nvPr>
        </p:nvSpPr>
        <p:spPr>
          <a:ln/>
        </p:spPr>
        <p:txBody>
          <a:bodyPr/>
          <a:lstStyle>
            <a:lvl1pPr>
              <a:defRPr/>
            </a:lvl1pPr>
          </a:lstStyle>
          <a:p>
            <a:pPr>
              <a:defRPr/>
            </a:pPr>
            <a:fld id="{BC3E2B55-DC83-D545-8835-E35200303A3F}" type="slidenum">
              <a:rPr lang="en-US" altLang="en-US"/>
              <a:pPr>
                <a:defRPr/>
              </a:pPr>
              <a:t>‹#›</a:t>
            </a:fld>
            <a:endParaRPr lang="en-US" altLang="en-US"/>
          </a:p>
        </p:txBody>
      </p:sp>
    </p:spTree>
    <p:extLst>
      <p:ext uri="{BB962C8B-B14F-4D97-AF65-F5344CB8AC3E}">
        <p14:creationId xmlns:p14="http://schemas.microsoft.com/office/powerpoint/2010/main" val="3436624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5DCC442B-9BC8-73B7-84E6-D2FA084812A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54B0F209-C351-C5B9-BE52-AADB1F111B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C84CADCB-4484-1251-4D93-08F05A494FC4}"/>
              </a:ext>
            </a:extLst>
          </p:cNvPr>
          <p:cNvSpPr>
            <a:spLocks noGrp="1" noChangeArrowheads="1"/>
          </p:cNvSpPr>
          <p:nvPr>
            <p:ph type="sldNum" sz="quarter" idx="12"/>
          </p:nvPr>
        </p:nvSpPr>
        <p:spPr>
          <a:ln/>
        </p:spPr>
        <p:txBody>
          <a:bodyPr/>
          <a:lstStyle>
            <a:lvl1pPr>
              <a:defRPr/>
            </a:lvl1pPr>
          </a:lstStyle>
          <a:p>
            <a:pPr>
              <a:defRPr/>
            </a:pPr>
            <a:fld id="{EBE967CE-E135-9C47-8091-0ED06B2ACE14}" type="slidenum">
              <a:rPr lang="en-US" altLang="en-US"/>
              <a:pPr>
                <a:defRPr/>
              </a:pPr>
              <a:t>‹#›</a:t>
            </a:fld>
            <a:endParaRPr lang="en-US" altLang="en-US"/>
          </a:p>
        </p:txBody>
      </p:sp>
    </p:spTree>
    <p:extLst>
      <p:ext uri="{BB962C8B-B14F-4D97-AF65-F5344CB8AC3E}">
        <p14:creationId xmlns:p14="http://schemas.microsoft.com/office/powerpoint/2010/main" val="2835121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A707380-1C68-F96E-80E1-E752AC29BA6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93A9F4D0-DFBD-9778-35E7-C6DD928A37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id="{8DB3BA45-6DF5-5E87-AE54-0B931957E4C5}"/>
              </a:ext>
            </a:extLst>
          </p:cNvPr>
          <p:cNvSpPr>
            <a:spLocks noGrp="1" noChangeArrowheads="1"/>
          </p:cNvSpPr>
          <p:nvPr>
            <p:ph type="sldNum" sz="quarter" idx="12"/>
          </p:nvPr>
        </p:nvSpPr>
        <p:spPr>
          <a:ln/>
        </p:spPr>
        <p:txBody>
          <a:bodyPr/>
          <a:lstStyle>
            <a:lvl1pPr>
              <a:defRPr/>
            </a:lvl1pPr>
          </a:lstStyle>
          <a:p>
            <a:pPr>
              <a:defRPr/>
            </a:pPr>
            <a:fld id="{F7E539B4-1996-944B-942F-20C59F5B3556}" type="slidenum">
              <a:rPr lang="en-US" altLang="en-US"/>
              <a:pPr>
                <a:defRPr/>
              </a:pPr>
              <a:t>‹#›</a:t>
            </a:fld>
            <a:endParaRPr lang="en-US" altLang="en-US"/>
          </a:p>
        </p:txBody>
      </p:sp>
    </p:spTree>
    <p:extLst>
      <p:ext uri="{BB962C8B-B14F-4D97-AF65-F5344CB8AC3E}">
        <p14:creationId xmlns:p14="http://schemas.microsoft.com/office/powerpoint/2010/main" val="3109365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04905C78-1F25-0588-DB9E-02019F551A6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1582F3DD-F094-A132-F933-4F1C3E969E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id="{7C92172D-780B-35D2-3679-58E3DA7434C4}"/>
              </a:ext>
            </a:extLst>
          </p:cNvPr>
          <p:cNvSpPr>
            <a:spLocks noGrp="1" noChangeArrowheads="1"/>
          </p:cNvSpPr>
          <p:nvPr>
            <p:ph type="sldNum" sz="quarter" idx="12"/>
          </p:nvPr>
        </p:nvSpPr>
        <p:spPr>
          <a:ln/>
        </p:spPr>
        <p:txBody>
          <a:bodyPr/>
          <a:lstStyle>
            <a:lvl1pPr>
              <a:defRPr/>
            </a:lvl1pPr>
          </a:lstStyle>
          <a:p>
            <a:pPr>
              <a:defRPr/>
            </a:pPr>
            <a:fld id="{B5F674D2-2EF1-124A-BF76-9074373FB5FC}" type="slidenum">
              <a:rPr lang="en-US" altLang="en-US"/>
              <a:pPr>
                <a:defRPr/>
              </a:pPr>
              <a:t>‹#›</a:t>
            </a:fld>
            <a:endParaRPr lang="en-US" altLang="en-US"/>
          </a:p>
        </p:txBody>
      </p:sp>
    </p:spTree>
    <p:extLst>
      <p:ext uri="{BB962C8B-B14F-4D97-AF65-F5344CB8AC3E}">
        <p14:creationId xmlns:p14="http://schemas.microsoft.com/office/powerpoint/2010/main" val="28814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48E68DAB-E97C-E9C3-322E-06B96958DDB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DBF6AE61-9428-E097-0702-E4F0D8192E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id="{FD1D3CB3-EB8C-3419-7173-228C69693A80}"/>
              </a:ext>
            </a:extLst>
          </p:cNvPr>
          <p:cNvSpPr>
            <a:spLocks noGrp="1" noChangeArrowheads="1"/>
          </p:cNvSpPr>
          <p:nvPr>
            <p:ph type="sldNum" sz="quarter" idx="12"/>
          </p:nvPr>
        </p:nvSpPr>
        <p:spPr>
          <a:ln/>
        </p:spPr>
        <p:txBody>
          <a:bodyPr/>
          <a:lstStyle>
            <a:lvl1pPr>
              <a:defRPr/>
            </a:lvl1pPr>
          </a:lstStyle>
          <a:p>
            <a:pPr>
              <a:defRPr/>
            </a:pPr>
            <a:fld id="{F047D8DD-05D4-BB4F-8EA8-EEB6159FEC36}" type="slidenum">
              <a:rPr lang="en-US" altLang="en-US"/>
              <a:pPr>
                <a:defRPr/>
              </a:pPr>
              <a:t>‹#›</a:t>
            </a:fld>
            <a:endParaRPr lang="en-US" altLang="en-US"/>
          </a:p>
        </p:txBody>
      </p:sp>
    </p:spTree>
    <p:extLst>
      <p:ext uri="{BB962C8B-B14F-4D97-AF65-F5344CB8AC3E}">
        <p14:creationId xmlns:p14="http://schemas.microsoft.com/office/powerpoint/2010/main" val="3505671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100F1C8-5659-3883-9BCE-5728BD2435B6}"/>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7171" name="Rectangle 3">
            <a:extLst>
              <a:ext uri="{FF2B5EF4-FFF2-40B4-BE49-F238E27FC236}">
                <a16:creationId xmlns:a16="http://schemas.microsoft.com/office/drawing/2014/main" id="{9E862352-FC08-C465-DACB-6478214F285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7172" name="Rectangle 4">
            <a:extLst>
              <a:ext uri="{FF2B5EF4-FFF2-40B4-BE49-F238E27FC236}">
                <a16:creationId xmlns:a16="http://schemas.microsoft.com/office/drawing/2014/main" id="{1CD18C6D-843F-0F3C-169A-E7D7072F51D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FFBAA56-D632-074A-9260-CE29FB6CDF86}" type="slidenum">
              <a:rPr lang="en-US" altLang="en-US"/>
              <a:pPr>
                <a:defRPr/>
              </a:pPr>
              <a:t>‹#›</a:t>
            </a:fld>
            <a:endParaRPr lang="en-US" altLang="en-US"/>
          </a:p>
        </p:txBody>
      </p:sp>
      <p:sp>
        <p:nvSpPr>
          <p:cNvPr id="1029" name="Rectangle 5">
            <a:extLst>
              <a:ext uri="{FF2B5EF4-FFF2-40B4-BE49-F238E27FC236}">
                <a16:creationId xmlns:a16="http://schemas.microsoft.com/office/drawing/2014/main" id="{464BA52A-19B6-98DA-C626-B4AB0998B34A}"/>
              </a:ext>
            </a:extLst>
          </p:cNvPr>
          <p:cNvSpPr>
            <a:spLocks noGrp="1" noChangeArrowheads="1"/>
          </p:cNvSpPr>
          <p:nvPr>
            <p:ph type="body" idx="1"/>
          </p:nvPr>
        </p:nvSpPr>
        <p:spPr bwMode="auto">
          <a:xfrm>
            <a:off x="457200" y="1524000"/>
            <a:ext cx="8382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8">
            <a:extLst>
              <a:ext uri="{FF2B5EF4-FFF2-40B4-BE49-F238E27FC236}">
                <a16:creationId xmlns:a16="http://schemas.microsoft.com/office/drawing/2014/main" id="{ACD950E4-D380-1AC8-B370-C5CB0489116F}"/>
              </a:ext>
            </a:extLst>
          </p:cNvPr>
          <p:cNvSpPr>
            <a:spLocks noGrp="1" noChangeArrowheads="1"/>
          </p:cNvSpPr>
          <p:nvPr>
            <p:ph type="title"/>
          </p:nvPr>
        </p:nvSpPr>
        <p:spPr bwMode="auto">
          <a:xfrm>
            <a:off x="388938" y="609600"/>
            <a:ext cx="8374062"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1031" name="Picture 9" descr="The Inst for Patient Care_RGB copy">
            <a:extLst>
              <a:ext uri="{FF2B5EF4-FFF2-40B4-BE49-F238E27FC236}">
                <a16:creationId xmlns:a16="http://schemas.microsoft.com/office/drawing/2014/main" id="{59315840-26BB-2F0E-3281-F2057059A213}"/>
              </a:ext>
            </a:extLst>
          </p:cNvPr>
          <p:cNvPicPr preferRelativeResize="0">
            <a:picLocks noChangeArrowheads="1"/>
          </p:cNvPicPr>
          <p:nvPr userDrawn="1"/>
        </p:nvPicPr>
        <p:blipFill>
          <a:blip r:embed="rId14">
            <a:extLst>
              <a:ext uri="{28A0092B-C50C-407E-A947-70E740481C1C}">
                <a14:useLocalDpi xmlns:a14="http://schemas.microsoft.com/office/drawing/2010/main" val="0"/>
              </a:ext>
            </a:extLst>
          </a:blip>
          <a:srcRect l="9024" t="13586" r="9024" b="6155"/>
          <a:stretch>
            <a:fillRect/>
          </a:stretch>
        </p:blipFill>
        <p:spPr bwMode="auto">
          <a:xfrm>
            <a:off x="152400" y="182563"/>
            <a:ext cx="1600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
            <a:extLst>
              <a:ext uri="{FF2B5EF4-FFF2-40B4-BE49-F238E27FC236}">
                <a16:creationId xmlns:a16="http://schemas.microsoft.com/office/drawing/2014/main" id="{99E54FBF-D8E0-4D9D-8DBC-C94B96A59573}"/>
              </a:ext>
            </a:extLst>
          </p:cNvPr>
          <p:cNvSpPr>
            <a:spLocks noChangeArrowheads="1"/>
          </p:cNvSpPr>
          <p:nvPr userDrawn="1"/>
        </p:nvSpPr>
        <p:spPr bwMode="auto">
          <a:xfrm>
            <a:off x="6429375" y="203200"/>
            <a:ext cx="2638425" cy="244475"/>
          </a:xfrm>
          <a:prstGeom prst="rect">
            <a:avLst/>
          </a:prstGeom>
          <a:noFill/>
          <a:ln>
            <a:noFill/>
          </a:ln>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en-US" sz="1000" dirty="0">
                <a:solidFill>
                  <a:srgbClr val="595959"/>
                </a:solidFill>
                <a:latin typeface="Arial Narrow" panose="020B0606020202030204" pitchFamily="34" charset="0"/>
              </a:rPr>
              <a:t>INSPIRATION </a:t>
            </a:r>
            <a:r>
              <a:rPr lang="en-US" altLang="en-US" sz="1000" dirty="0">
                <a:solidFill>
                  <a:srgbClr val="00446A"/>
                </a:solidFill>
                <a:latin typeface="Arial Narrow" panose="020B0606020202030204" pitchFamily="34" charset="0"/>
              </a:rPr>
              <a:t>|</a:t>
            </a:r>
            <a:r>
              <a:rPr lang="en-US" altLang="en-US" sz="1000" dirty="0">
                <a:solidFill>
                  <a:srgbClr val="595959"/>
                </a:solidFill>
                <a:latin typeface="Arial Narrow" panose="020B0606020202030204" pitchFamily="34" charset="0"/>
              </a:rPr>
              <a:t> INNOVATION </a:t>
            </a:r>
            <a:r>
              <a:rPr lang="en-US" altLang="en-US" sz="1000" dirty="0">
                <a:solidFill>
                  <a:srgbClr val="00446A"/>
                </a:solidFill>
                <a:latin typeface="Arial Narrow" panose="020B0606020202030204" pitchFamily="34" charset="0"/>
              </a:rPr>
              <a:t>|</a:t>
            </a:r>
            <a:r>
              <a:rPr lang="en-US" altLang="en-US" sz="1000" dirty="0">
                <a:solidFill>
                  <a:srgbClr val="595959"/>
                </a:solidFill>
                <a:latin typeface="Arial Narrow" panose="020B0606020202030204" pitchFamily="34" charset="0"/>
              </a:rPr>
              <a:t> TRANSFORMATION</a:t>
            </a:r>
          </a:p>
        </p:txBody>
      </p:sp>
      <p:sp>
        <p:nvSpPr>
          <p:cNvPr id="1033" name="Text Box 11">
            <a:extLst>
              <a:ext uri="{FF2B5EF4-FFF2-40B4-BE49-F238E27FC236}">
                <a16:creationId xmlns:a16="http://schemas.microsoft.com/office/drawing/2014/main" id="{55A32914-97CE-4A3E-F3DA-36014B0FD74A}"/>
              </a:ext>
            </a:extLst>
          </p:cNvPr>
          <p:cNvSpPr txBox="1">
            <a:spLocks noChangeArrowheads="1"/>
          </p:cNvSpPr>
          <p:nvPr userDrawn="1"/>
        </p:nvSpPr>
        <p:spPr bwMode="auto">
          <a:xfrm>
            <a:off x="0" y="1020763"/>
            <a:ext cx="9144000" cy="274637"/>
          </a:xfrm>
          <a:prstGeom prst="rect">
            <a:avLst/>
          </a:prstGeom>
          <a:solidFill>
            <a:srgbClr val="00AE9E"/>
          </a:solid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r>
              <a:rPr lang="en-US" altLang="en-US" sz="1200" b="1" dirty="0">
                <a:solidFill>
                  <a:schemeClr val="bg1"/>
                </a:solidFill>
                <a:latin typeface="Arial Narrow" panose="020B0606020202030204" pitchFamily="34" charset="0"/>
              </a:rPr>
              <a:t>THE YVONNE L. MUNN CENTER FOR NURSING RESEARCH</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ghpcs.org/munn" TargetMode="External"/><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dcarroll3@mgh.harvard.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rmohindru@mgb.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file:////Cifs2/homedir$/YLM%20awards/2017/7-6-16%20Munn_res_award_cycle_2017.ppt" TargetMode="External"/><Relationship Id="rId2" Type="http://schemas.openxmlformats.org/officeDocument/2006/relationships/hyperlink" Target="https://hub.partners.org/crp/about-us"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hyperlink" Target="mailto:mlarkin1@partners.org" TargetMode="External"/><Relationship Id="rId2" Type="http://schemas.openxmlformats.org/officeDocument/2006/relationships/hyperlink" Target="mailto:dcarroll3@mgh.Harvard.edu" TargetMode="External"/><Relationship Id="rId1" Type="http://schemas.openxmlformats.org/officeDocument/2006/relationships/slideLayout" Target="../slideLayouts/slideLayout12.xml"/><Relationship Id="rId5" Type="http://schemas.openxmlformats.org/officeDocument/2006/relationships/hyperlink" Target="mailto:dcarroll3@mgh.harvard.edu" TargetMode="External"/><Relationship Id="rId4" Type="http://schemas.openxmlformats.org/officeDocument/2006/relationships/hyperlink" Target="mailto:debra.lundquist@mgh.harvard.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021A497-14AB-0652-C421-55DDB87A53D3}"/>
              </a:ext>
            </a:extLst>
          </p:cNvPr>
          <p:cNvSpPr>
            <a:spLocks noGrp="1" noChangeArrowheads="1"/>
          </p:cNvSpPr>
          <p:nvPr>
            <p:ph type="ctrTitle"/>
          </p:nvPr>
        </p:nvSpPr>
        <p:spPr>
          <a:xfrm>
            <a:off x="914400" y="1447800"/>
            <a:ext cx="7772400" cy="1600200"/>
          </a:xfrm>
        </p:spPr>
        <p:txBody>
          <a:bodyPr/>
          <a:lstStyle/>
          <a:p>
            <a:pPr eaLnBrk="1" hangingPunct="1"/>
            <a:r>
              <a:rPr lang="en-US" altLang="en-US" sz="3200" b="1" dirty="0"/>
              <a:t>Yvonne L. Munn </a:t>
            </a:r>
            <a:br>
              <a:rPr lang="en-US" altLang="en-US" sz="3200" b="1" dirty="0"/>
            </a:br>
            <a:r>
              <a:rPr lang="en-US" altLang="en-US" sz="3200" b="1" dirty="0"/>
              <a:t>Nursing Research Grants</a:t>
            </a:r>
            <a:br>
              <a:rPr lang="en-US" altLang="en-US" sz="3200" b="1" dirty="0"/>
            </a:br>
            <a:r>
              <a:rPr lang="en-US" altLang="en-US" sz="3200" b="1" dirty="0"/>
              <a:t>2024</a:t>
            </a:r>
          </a:p>
        </p:txBody>
      </p:sp>
      <p:sp>
        <p:nvSpPr>
          <p:cNvPr id="4099" name="Rectangle 3">
            <a:extLst>
              <a:ext uri="{FF2B5EF4-FFF2-40B4-BE49-F238E27FC236}">
                <a16:creationId xmlns:a16="http://schemas.microsoft.com/office/drawing/2014/main" id="{B914C002-970A-196E-0927-8C72377B227D}"/>
              </a:ext>
            </a:extLst>
          </p:cNvPr>
          <p:cNvSpPr>
            <a:spLocks noGrp="1" noChangeArrowheads="1"/>
          </p:cNvSpPr>
          <p:nvPr>
            <p:ph type="subTitle" idx="1"/>
          </p:nvPr>
        </p:nvSpPr>
        <p:spPr>
          <a:xfrm>
            <a:off x="381000" y="3048000"/>
            <a:ext cx="8534400" cy="3429000"/>
          </a:xfrm>
          <a:noFill/>
        </p:spPr>
        <p:txBody>
          <a:bodyPr/>
          <a:lstStyle/>
          <a:p>
            <a:pPr eaLnBrk="1" hangingPunct="1">
              <a:lnSpc>
                <a:spcPct val="80000"/>
              </a:lnSpc>
            </a:pPr>
            <a:endParaRPr lang="en-US" altLang="en-US" sz="1000" b="1" i="1" dirty="0"/>
          </a:p>
          <a:p>
            <a:pPr eaLnBrk="1" hangingPunct="1">
              <a:lnSpc>
                <a:spcPct val="80000"/>
              </a:lnSpc>
            </a:pPr>
            <a:r>
              <a:rPr lang="en-US" altLang="en-US" sz="1600" b="1" i="1" dirty="0"/>
              <a:t>Prepared by YLM Research Grant Committee</a:t>
            </a:r>
          </a:p>
          <a:p>
            <a:pPr eaLnBrk="1" hangingPunct="1">
              <a:lnSpc>
                <a:spcPct val="80000"/>
              </a:lnSpc>
            </a:pPr>
            <a:endParaRPr lang="en-US" altLang="en-US" sz="1600" b="1" i="1" dirty="0"/>
          </a:p>
          <a:p>
            <a:pPr eaLnBrk="1" hangingPunct="1">
              <a:lnSpc>
                <a:spcPct val="80000"/>
              </a:lnSpc>
            </a:pPr>
            <a:endParaRPr lang="en-US" altLang="en-US" sz="1600" b="1" i="1" dirty="0"/>
          </a:p>
          <a:p>
            <a:pPr eaLnBrk="1" hangingPunct="1">
              <a:lnSpc>
                <a:spcPct val="80000"/>
              </a:lnSpc>
            </a:pPr>
            <a:r>
              <a:rPr lang="en-US" altLang="en-US" sz="1600" b="1" i="1" dirty="0"/>
              <a:t>Katie Fitch (co-chair)</a:t>
            </a:r>
          </a:p>
          <a:p>
            <a:pPr eaLnBrk="1" hangingPunct="1">
              <a:lnSpc>
                <a:spcPct val="80000"/>
              </a:lnSpc>
            </a:pPr>
            <a:endParaRPr lang="en-US" altLang="en-US" sz="1600" b="1" i="1" dirty="0"/>
          </a:p>
          <a:p>
            <a:pPr eaLnBrk="1" hangingPunct="1">
              <a:lnSpc>
                <a:spcPct val="105000"/>
              </a:lnSpc>
            </a:pPr>
            <a:r>
              <a:rPr lang="en-US" altLang="en-US" sz="1600" b="1" i="1" dirty="0"/>
              <a:t>Debra Lundquist (co-chair)</a:t>
            </a:r>
          </a:p>
          <a:p>
            <a:pPr eaLnBrk="1" hangingPunct="1">
              <a:lnSpc>
                <a:spcPct val="105000"/>
              </a:lnSpc>
            </a:pPr>
            <a:endParaRPr lang="en-US" altLang="en-US" sz="1600" b="1" i="1" dirty="0"/>
          </a:p>
          <a:p>
            <a:pPr eaLnBrk="1" hangingPunct="1">
              <a:lnSpc>
                <a:spcPct val="105000"/>
              </a:lnSpc>
            </a:pPr>
            <a:endParaRPr lang="en-US" altLang="en-US" sz="1600" b="1" i="1" dirty="0">
              <a:solidFill>
                <a:srgbClr val="00AE9E"/>
              </a:solidFill>
            </a:endParaRPr>
          </a:p>
          <a:p>
            <a:pPr eaLnBrk="1" hangingPunct="1">
              <a:lnSpc>
                <a:spcPct val="80000"/>
              </a:lnSpc>
            </a:pPr>
            <a:r>
              <a:rPr lang="en-US" altLang="en-US" sz="300" b="1" i="1" dirty="0"/>
              <a:t> </a:t>
            </a:r>
          </a:p>
        </p:txBody>
      </p:sp>
      <p:sp>
        <p:nvSpPr>
          <p:cNvPr id="4100" name="Slide Number Placeholder 3">
            <a:extLst>
              <a:ext uri="{FF2B5EF4-FFF2-40B4-BE49-F238E27FC236}">
                <a16:creationId xmlns:a16="http://schemas.microsoft.com/office/drawing/2014/main" id="{3D96952C-BBAF-4956-B19C-83F5559F06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78CDB0D-EDFC-0D45-BA5A-7340DA34D1B7}" type="slidenum">
              <a:rPr lang="en-US" altLang="en-US" sz="1400" smtClean="0"/>
              <a:pPr>
                <a:spcBef>
                  <a:spcPct val="0"/>
                </a:spcBef>
                <a:buFontTx/>
                <a:buNone/>
              </a:pPr>
              <a:t>1</a:t>
            </a:fld>
            <a:endParaRPr lang="en-US" altLang="en-US" sz="1400"/>
          </a:p>
        </p:txBody>
      </p:sp>
      <p:sp>
        <p:nvSpPr>
          <p:cNvPr id="3" name="Rectangle 2">
            <a:extLst>
              <a:ext uri="{FF2B5EF4-FFF2-40B4-BE49-F238E27FC236}">
                <a16:creationId xmlns:a16="http://schemas.microsoft.com/office/drawing/2014/main" id="{6759E30F-00C6-F37F-6546-523D136D149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96D0AF4-A3CD-0D75-06E3-C318A923D1A2}"/>
              </a:ext>
            </a:extLst>
          </p:cNvPr>
          <p:cNvSpPr>
            <a:spLocks noGrp="1" noChangeArrowheads="1"/>
          </p:cNvSpPr>
          <p:nvPr>
            <p:ph type="title"/>
          </p:nvPr>
        </p:nvSpPr>
        <p:spPr>
          <a:xfrm>
            <a:off x="304800" y="1447800"/>
            <a:ext cx="8839200" cy="2286000"/>
          </a:xfrm>
        </p:spPr>
        <p:txBody>
          <a:bodyPr/>
          <a:lstStyle/>
          <a:p>
            <a:pPr eaLnBrk="1" hangingPunct="1"/>
            <a:r>
              <a:rPr lang="en-US" altLang="en-US" sz="2400" b="1" i="1" dirty="0"/>
              <a:t>So where do you begin?</a:t>
            </a:r>
            <a:br>
              <a:rPr lang="en-US" altLang="en-US" sz="2400" b="1" i="1" dirty="0"/>
            </a:br>
            <a:r>
              <a:rPr lang="en-US" altLang="en-US" sz="2400" b="1" i="1" dirty="0"/>
              <a:t>Contact:</a:t>
            </a:r>
            <a:br>
              <a:rPr lang="en-US" altLang="en-US" sz="2400" b="1" i="1" dirty="0"/>
            </a:br>
            <a:r>
              <a:rPr lang="en-US" altLang="en-US" sz="2400" b="1" i="1" dirty="0"/>
              <a:t> Katie Fitch(kfitch@mgh.harvard.edu)</a:t>
            </a:r>
            <a:br>
              <a:rPr lang="en-US" altLang="en-US" sz="2400" b="1" i="1" dirty="0"/>
            </a:br>
            <a:r>
              <a:rPr lang="en-US" altLang="en-US" sz="2400" b="1" i="1" dirty="0"/>
              <a:t>Debra Lundquist (</a:t>
            </a:r>
            <a:r>
              <a:rPr lang="en-US" altLang="en-US" sz="2400" b="1" i="1" dirty="0" err="1"/>
              <a:t>debra.lundquist</a:t>
            </a:r>
            <a:r>
              <a:rPr lang="en-US" altLang="en-US" sz="2400" b="1" i="1" dirty="0"/>
              <a:t>@ mgh.harvard.edu)</a:t>
            </a:r>
            <a:br>
              <a:rPr lang="en-US" altLang="en-US" sz="2400" b="1" i="1" dirty="0"/>
            </a:br>
            <a:r>
              <a:rPr lang="en-US" altLang="en-US" sz="2400" b="1" i="1" dirty="0"/>
              <a:t>Diane Carroll (dcarroll3@mgh.harvard.edu </a:t>
            </a:r>
            <a:br>
              <a:rPr lang="en-US" altLang="en-US" sz="2400" b="1" i="1" dirty="0"/>
            </a:br>
            <a:r>
              <a:rPr lang="en-US" altLang="en-US" sz="2400" b="1" i="1" dirty="0"/>
              <a:t>to schedule an information session</a:t>
            </a:r>
          </a:p>
        </p:txBody>
      </p:sp>
      <p:pic>
        <p:nvPicPr>
          <p:cNvPr id="13315" name="Picture 3" descr="j0299125">
            <a:extLst>
              <a:ext uri="{FF2B5EF4-FFF2-40B4-BE49-F238E27FC236}">
                <a16:creationId xmlns:a16="http://schemas.microsoft.com/office/drawing/2014/main" id="{22BF9D4B-74F1-D8F9-2FD1-EC2833D964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4318" y="3962400"/>
            <a:ext cx="13001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4">
            <a:extLst>
              <a:ext uri="{FF2B5EF4-FFF2-40B4-BE49-F238E27FC236}">
                <a16:creationId xmlns:a16="http://schemas.microsoft.com/office/drawing/2014/main" id="{9D3740E0-F1E3-C209-80BB-4A5B3EEF07B6}"/>
              </a:ext>
            </a:extLst>
          </p:cNvPr>
          <p:cNvSpPr>
            <a:spLocks noChangeArrowheads="1"/>
          </p:cNvSpPr>
          <p:nvPr/>
        </p:nvSpPr>
        <p:spPr bwMode="auto">
          <a:xfrm>
            <a:off x="914400" y="53340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800" b="1" i="1" dirty="0">
              <a:solidFill>
                <a:schemeClr val="tx2"/>
              </a:solidFill>
            </a:endParaRPr>
          </a:p>
          <a:p>
            <a:pPr eaLnBrk="1" hangingPunct="1">
              <a:spcBef>
                <a:spcPct val="0"/>
              </a:spcBef>
              <a:buFontTx/>
              <a:buNone/>
            </a:pPr>
            <a:endParaRPr lang="en-US" altLang="en-US" sz="2800" b="1" i="1" dirty="0">
              <a:solidFill>
                <a:schemeClr val="tx2"/>
              </a:solidFill>
            </a:endParaRPr>
          </a:p>
          <a:p>
            <a:pPr eaLnBrk="1" hangingPunct="1">
              <a:spcBef>
                <a:spcPct val="0"/>
              </a:spcBef>
              <a:buFontTx/>
              <a:buNone/>
            </a:pPr>
            <a:r>
              <a:rPr lang="en-US" altLang="en-US" sz="2800" b="1" i="1" dirty="0">
                <a:solidFill>
                  <a:schemeClr val="tx2"/>
                </a:solidFill>
              </a:rPr>
              <a:t>Also check out the website: </a:t>
            </a:r>
            <a:br>
              <a:rPr lang="en-US" altLang="en-US" sz="2800" b="1" i="1" dirty="0">
                <a:solidFill>
                  <a:schemeClr val="tx2"/>
                </a:solidFill>
              </a:rPr>
            </a:br>
            <a:r>
              <a:rPr lang="en-US" altLang="en-US" sz="1400" b="1" i="1" dirty="0">
                <a:solidFill>
                  <a:schemeClr val="tx2"/>
                </a:solidFill>
                <a:hlinkClick r:id="rId3"/>
              </a:rPr>
              <a:t>http://www.mghpcs.org/munn</a:t>
            </a:r>
            <a:br>
              <a:rPr lang="en-US" altLang="en-US" sz="1400" b="1" i="1" dirty="0">
                <a:solidFill>
                  <a:schemeClr val="tx2"/>
                </a:solidFill>
              </a:rPr>
            </a:br>
            <a:r>
              <a:rPr lang="en-US" altLang="en-US" sz="1400" b="1" i="1" dirty="0">
                <a:solidFill>
                  <a:schemeClr val="tx2"/>
                </a:solidFill>
              </a:rPr>
              <a:t> </a:t>
            </a:r>
          </a:p>
        </p:txBody>
      </p:sp>
      <p:sp>
        <p:nvSpPr>
          <p:cNvPr id="13317" name="Slide Number Placeholder 4">
            <a:extLst>
              <a:ext uri="{FF2B5EF4-FFF2-40B4-BE49-F238E27FC236}">
                <a16:creationId xmlns:a16="http://schemas.microsoft.com/office/drawing/2014/main" id="{8503B055-FD94-4DDF-76FA-9F3906DA8604}"/>
              </a:ext>
            </a:extLst>
          </p:cNvPr>
          <p:cNvSpPr>
            <a:spLocks noGrp="1"/>
          </p:cNvSpPr>
          <p:nvPr>
            <p:ph type="sldNum" sz="quarter" idx="12"/>
          </p:nvPr>
        </p:nvSpPr>
        <p:spPr>
          <a:xfrm>
            <a:off x="6980255" y="6553200"/>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25AF0FE-127D-F54E-9560-AB605E1BC839}" type="slidenum">
              <a:rPr lang="en-US" altLang="en-US" sz="1400" smtClean="0"/>
              <a:pPr>
                <a:spcBef>
                  <a:spcPct val="0"/>
                </a:spcBef>
                <a:buFontTx/>
                <a:buNone/>
              </a:pPr>
              <a:t>10</a:t>
            </a:fld>
            <a:endParaRPr lang="en-US" altLang="en-US" sz="1400"/>
          </a:p>
        </p:txBody>
      </p:sp>
      <p:sp>
        <p:nvSpPr>
          <p:cNvPr id="2" name="Rectangle 1">
            <a:extLst>
              <a:ext uri="{FF2B5EF4-FFF2-40B4-BE49-F238E27FC236}">
                <a16:creationId xmlns:a16="http://schemas.microsoft.com/office/drawing/2014/main" id="{880F7C00-B223-184C-49DF-C1A4A34E9D76}"/>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7378A9C-D5A3-2498-4550-510C05C1DD18}"/>
              </a:ext>
            </a:extLst>
          </p:cNvPr>
          <p:cNvSpPr>
            <a:spLocks noGrp="1" noChangeArrowheads="1"/>
          </p:cNvSpPr>
          <p:nvPr>
            <p:ph type="title"/>
          </p:nvPr>
        </p:nvSpPr>
        <p:spPr>
          <a:xfrm>
            <a:off x="381000" y="1447800"/>
            <a:ext cx="8374063" cy="990600"/>
          </a:xfrm>
        </p:spPr>
        <p:txBody>
          <a:bodyPr/>
          <a:lstStyle/>
          <a:p>
            <a:pPr eaLnBrk="1" hangingPunct="1"/>
            <a:r>
              <a:rPr lang="en-US" altLang="en-US" sz="3600" b="1"/>
              <a:t>Developing your Question</a:t>
            </a:r>
          </a:p>
        </p:txBody>
      </p:sp>
      <p:sp>
        <p:nvSpPr>
          <p:cNvPr id="14339" name="Rectangle 3">
            <a:extLst>
              <a:ext uri="{FF2B5EF4-FFF2-40B4-BE49-F238E27FC236}">
                <a16:creationId xmlns:a16="http://schemas.microsoft.com/office/drawing/2014/main" id="{0D63EBAF-C5BA-10AE-F0AE-247B3E8B67FC}"/>
              </a:ext>
            </a:extLst>
          </p:cNvPr>
          <p:cNvSpPr>
            <a:spLocks noGrp="1" noChangeArrowheads="1"/>
          </p:cNvSpPr>
          <p:nvPr>
            <p:ph type="body" idx="1"/>
          </p:nvPr>
        </p:nvSpPr>
        <p:spPr>
          <a:xfrm>
            <a:off x="457200" y="2438400"/>
            <a:ext cx="8382000" cy="3429000"/>
          </a:xfrm>
        </p:spPr>
        <p:txBody>
          <a:bodyPr/>
          <a:lstStyle/>
          <a:p>
            <a:pPr eaLnBrk="1" hangingPunct="1"/>
            <a:r>
              <a:rPr lang="en-US" altLang="en-US" sz="2400"/>
              <a:t>This is the process of clearly defining your research question within your broad area of interest</a:t>
            </a:r>
            <a:r>
              <a:rPr lang="en-US" altLang="en-US"/>
              <a:t>:</a:t>
            </a:r>
          </a:p>
          <a:p>
            <a:pPr lvl="1" eaLnBrk="1" hangingPunct="1"/>
            <a:r>
              <a:rPr lang="en-US" altLang="en-US" sz="2000"/>
              <a:t>Idea emerges – I wonder if…? What is… ? Is there a difference between/among…?</a:t>
            </a:r>
          </a:p>
          <a:p>
            <a:pPr lvl="1" eaLnBrk="1" hangingPunct="1"/>
            <a:r>
              <a:rPr lang="en-US" altLang="en-US" sz="2000"/>
              <a:t>Brainstorming with other colleagues, leaders, etc.</a:t>
            </a:r>
          </a:p>
          <a:p>
            <a:pPr lvl="1" eaLnBrk="1" hangingPunct="1"/>
            <a:r>
              <a:rPr lang="en-US" altLang="en-US" sz="2000"/>
              <a:t>Literature review to understand what is already known on the topic and if there is a gap in the literature</a:t>
            </a:r>
          </a:p>
          <a:p>
            <a:pPr lvl="1" eaLnBrk="1" hangingPunct="1"/>
            <a:r>
              <a:rPr lang="en-US" altLang="en-US" sz="2000"/>
              <a:t>Identify study variables </a:t>
            </a:r>
          </a:p>
          <a:p>
            <a:pPr lvl="1" eaLnBrk="1" hangingPunct="1"/>
            <a:r>
              <a:rPr lang="en-US" altLang="en-US" sz="2000"/>
              <a:t>Refined research question is formulated</a:t>
            </a:r>
          </a:p>
        </p:txBody>
      </p:sp>
      <p:sp>
        <p:nvSpPr>
          <p:cNvPr id="14340" name="Slide Number Placeholder 3">
            <a:extLst>
              <a:ext uri="{FF2B5EF4-FFF2-40B4-BE49-F238E27FC236}">
                <a16:creationId xmlns:a16="http://schemas.microsoft.com/office/drawing/2014/main" id="{A6EC3A9A-CD27-177F-59AB-7AA5A9D13F5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551DCA8-9849-1349-8477-563C5AEABEC0}" type="slidenum">
              <a:rPr lang="en-US" altLang="en-US" sz="1400" smtClean="0"/>
              <a:pPr>
                <a:spcBef>
                  <a:spcPct val="0"/>
                </a:spcBef>
                <a:buFontTx/>
                <a:buNone/>
              </a:pPr>
              <a:t>11</a:t>
            </a:fld>
            <a:endParaRPr lang="en-US" altLang="en-US" sz="1400"/>
          </a:p>
        </p:txBody>
      </p:sp>
      <p:sp>
        <p:nvSpPr>
          <p:cNvPr id="2" name="Rectangle 1">
            <a:extLst>
              <a:ext uri="{FF2B5EF4-FFF2-40B4-BE49-F238E27FC236}">
                <a16:creationId xmlns:a16="http://schemas.microsoft.com/office/drawing/2014/main" id="{220F642C-30C6-270D-1FFB-7333FCB4D6DE}"/>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18A85C6-B937-622A-F789-744F5A2DFA4B}"/>
              </a:ext>
            </a:extLst>
          </p:cNvPr>
          <p:cNvSpPr>
            <a:spLocks noGrp="1" noChangeArrowheads="1"/>
          </p:cNvSpPr>
          <p:nvPr>
            <p:ph type="title"/>
          </p:nvPr>
        </p:nvSpPr>
        <p:spPr>
          <a:xfrm>
            <a:off x="381000" y="1524000"/>
            <a:ext cx="8374063" cy="762000"/>
          </a:xfrm>
        </p:spPr>
        <p:txBody>
          <a:bodyPr/>
          <a:lstStyle/>
          <a:p>
            <a:pPr eaLnBrk="1" hangingPunct="1"/>
            <a:br>
              <a:rPr lang="en-US" altLang="en-US" sz="3600" b="1"/>
            </a:br>
            <a:r>
              <a:rPr lang="en-US" altLang="en-US" sz="3600" b="1"/>
              <a:t>Research Question</a:t>
            </a:r>
            <a:br>
              <a:rPr lang="en-US" altLang="en-US" sz="4000"/>
            </a:br>
            <a:endParaRPr lang="en-US" altLang="en-US" sz="4000"/>
          </a:p>
        </p:txBody>
      </p:sp>
      <p:sp>
        <p:nvSpPr>
          <p:cNvPr id="15363" name="Rectangle 3">
            <a:extLst>
              <a:ext uri="{FF2B5EF4-FFF2-40B4-BE49-F238E27FC236}">
                <a16:creationId xmlns:a16="http://schemas.microsoft.com/office/drawing/2014/main" id="{168D8938-33DC-8DF1-22B0-9D24F306C26A}"/>
              </a:ext>
            </a:extLst>
          </p:cNvPr>
          <p:cNvSpPr>
            <a:spLocks noGrp="1" noChangeArrowheads="1"/>
          </p:cNvSpPr>
          <p:nvPr>
            <p:ph type="body" idx="1"/>
          </p:nvPr>
        </p:nvSpPr>
        <p:spPr>
          <a:xfrm>
            <a:off x="457200" y="2438400"/>
            <a:ext cx="8382000" cy="3581400"/>
          </a:xfrm>
        </p:spPr>
        <p:txBody>
          <a:bodyPr/>
          <a:lstStyle/>
          <a:p>
            <a:pPr marL="111125" indent="-111125" eaLnBrk="1" hangingPunct="1"/>
            <a:r>
              <a:rPr lang="en-US" altLang="en-US"/>
              <a:t>  </a:t>
            </a:r>
            <a:r>
              <a:rPr lang="en-US" altLang="en-US" sz="2400"/>
              <a:t>A refined research question will include:</a:t>
            </a:r>
          </a:p>
          <a:p>
            <a:pPr marL="625475" lvl="2" indent="0" eaLnBrk="1" hangingPunct="1">
              <a:buFont typeface="Courier New" panose="02070309020205020404" pitchFamily="49" charset="0"/>
              <a:buChar char="o"/>
            </a:pPr>
            <a:r>
              <a:rPr lang="en-US" altLang="en-US" sz="2000"/>
              <a:t>  Clearly identified variables</a:t>
            </a:r>
          </a:p>
          <a:p>
            <a:pPr marL="625475" lvl="2" indent="0" eaLnBrk="1" hangingPunct="1">
              <a:buFont typeface="Courier New" panose="02070309020205020404" pitchFamily="49" charset="0"/>
              <a:buChar char="o"/>
            </a:pPr>
            <a:r>
              <a:rPr lang="en-US" altLang="en-US" sz="2000"/>
              <a:t>  A specified population to be studied</a:t>
            </a:r>
          </a:p>
          <a:p>
            <a:pPr marL="625475" lvl="2" indent="0" eaLnBrk="1" hangingPunct="1">
              <a:buFont typeface="Courier New" panose="02070309020205020404" pitchFamily="49" charset="0"/>
              <a:buChar char="o"/>
            </a:pPr>
            <a:r>
              <a:rPr lang="en-US" altLang="en-US" sz="2000"/>
              <a:t>  The possibility of empirical testing</a:t>
            </a:r>
          </a:p>
          <a:p>
            <a:pPr marL="225425" lvl="1" indent="0" eaLnBrk="1" hangingPunct="1"/>
            <a:endParaRPr lang="en-US" altLang="en-US" sz="2400"/>
          </a:p>
          <a:p>
            <a:pPr marL="225425" lvl="1" indent="0" eaLnBrk="1" hangingPunct="1">
              <a:buFontTx/>
              <a:buNone/>
            </a:pPr>
            <a:r>
              <a:rPr lang="en-US" altLang="en-US" sz="2400" b="1" i="1"/>
              <a:t>Sample question:  “What is the impact of a nurse- driven coaching intervention on patients at discharge, return to hospital, and patient/nurse satisfaction?”</a:t>
            </a:r>
            <a:r>
              <a:rPr lang="en-US" altLang="en-US" sz="2400" i="1"/>
              <a:t> </a:t>
            </a:r>
          </a:p>
        </p:txBody>
      </p:sp>
      <p:sp>
        <p:nvSpPr>
          <p:cNvPr id="15364" name="Slide Number Placeholder 3">
            <a:extLst>
              <a:ext uri="{FF2B5EF4-FFF2-40B4-BE49-F238E27FC236}">
                <a16:creationId xmlns:a16="http://schemas.microsoft.com/office/drawing/2014/main" id="{278B8B18-FE2F-9173-D686-B3467447003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717928C-4D23-F847-9E5A-DBCDE7887133}" type="slidenum">
              <a:rPr lang="en-US" altLang="en-US" sz="1400" smtClean="0"/>
              <a:pPr>
                <a:spcBef>
                  <a:spcPct val="0"/>
                </a:spcBef>
                <a:buFontTx/>
                <a:buNone/>
              </a:pPr>
              <a:t>12</a:t>
            </a:fld>
            <a:endParaRPr lang="en-US" altLang="en-US" sz="1400"/>
          </a:p>
        </p:txBody>
      </p:sp>
      <p:sp>
        <p:nvSpPr>
          <p:cNvPr id="2" name="Rectangle 1">
            <a:extLst>
              <a:ext uri="{FF2B5EF4-FFF2-40B4-BE49-F238E27FC236}">
                <a16:creationId xmlns:a16="http://schemas.microsoft.com/office/drawing/2014/main" id="{2D03180A-A3DF-1911-8893-6E4269CFA1D3}"/>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0B9E756-D4DA-B682-94A4-FD4BBCAF853C}"/>
              </a:ext>
            </a:extLst>
          </p:cNvPr>
          <p:cNvSpPr>
            <a:spLocks noGrp="1" noChangeArrowheads="1"/>
          </p:cNvSpPr>
          <p:nvPr>
            <p:ph type="title"/>
          </p:nvPr>
        </p:nvSpPr>
        <p:spPr>
          <a:xfrm>
            <a:off x="381000" y="1524000"/>
            <a:ext cx="8374063" cy="914400"/>
          </a:xfrm>
        </p:spPr>
        <p:txBody>
          <a:bodyPr/>
          <a:lstStyle/>
          <a:p>
            <a:pPr eaLnBrk="1" hangingPunct="1"/>
            <a:r>
              <a:rPr lang="en-US" altLang="en-US" sz="3600" b="1"/>
              <a:t>Questions about your Question</a:t>
            </a:r>
          </a:p>
        </p:txBody>
      </p:sp>
      <p:sp>
        <p:nvSpPr>
          <p:cNvPr id="16387" name="Rectangle 3">
            <a:extLst>
              <a:ext uri="{FF2B5EF4-FFF2-40B4-BE49-F238E27FC236}">
                <a16:creationId xmlns:a16="http://schemas.microsoft.com/office/drawing/2014/main" id="{2FD07FE9-2199-F7BF-7869-BD7FF0E783D8}"/>
              </a:ext>
            </a:extLst>
          </p:cNvPr>
          <p:cNvSpPr>
            <a:spLocks noGrp="1" noChangeArrowheads="1"/>
          </p:cNvSpPr>
          <p:nvPr>
            <p:ph type="body" idx="1"/>
          </p:nvPr>
        </p:nvSpPr>
        <p:spPr>
          <a:xfrm>
            <a:off x="381000" y="2590800"/>
            <a:ext cx="8382000" cy="3048000"/>
          </a:xfrm>
        </p:spPr>
        <p:txBody>
          <a:bodyPr/>
          <a:lstStyle/>
          <a:p>
            <a:pPr eaLnBrk="1" hangingPunct="1"/>
            <a:r>
              <a:rPr lang="en-US" altLang="en-US" sz="2400"/>
              <a:t>Throughout the process, you should be asking yourself the following questions:</a:t>
            </a:r>
          </a:p>
          <a:p>
            <a:pPr lvl="1" eaLnBrk="1" hangingPunct="1"/>
            <a:r>
              <a:rPr lang="en-US" altLang="en-US" sz="2400"/>
              <a:t>So what? </a:t>
            </a:r>
          </a:p>
          <a:p>
            <a:pPr lvl="1" eaLnBrk="1" hangingPunct="1"/>
            <a:r>
              <a:rPr lang="en-US" altLang="en-US" sz="2400"/>
              <a:t>Is this work significant or meaningful? </a:t>
            </a:r>
          </a:p>
          <a:p>
            <a:pPr lvl="1" eaLnBrk="1" hangingPunct="1"/>
            <a:r>
              <a:rPr lang="en-US" altLang="en-US" sz="2400"/>
              <a:t>How will it impact patient care?</a:t>
            </a:r>
          </a:p>
          <a:p>
            <a:pPr lvl="1" eaLnBrk="1" hangingPunct="1"/>
            <a:r>
              <a:rPr lang="en-US" altLang="en-US" sz="2400"/>
              <a:t>Is this realistic for a two-year timeline? </a:t>
            </a:r>
          </a:p>
          <a:p>
            <a:pPr lvl="1" eaLnBrk="1" hangingPunct="1"/>
            <a:r>
              <a:rPr lang="en-US" altLang="en-US" sz="2400"/>
              <a:t>How feasible is it given available time, resources, etc.? </a:t>
            </a:r>
          </a:p>
        </p:txBody>
      </p:sp>
      <p:sp>
        <p:nvSpPr>
          <p:cNvPr id="16388" name="Slide Number Placeholder 3">
            <a:extLst>
              <a:ext uri="{FF2B5EF4-FFF2-40B4-BE49-F238E27FC236}">
                <a16:creationId xmlns:a16="http://schemas.microsoft.com/office/drawing/2014/main" id="{81A54F4F-D726-D6A9-7F6E-387CF5FEDC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8178399-4553-4C4A-A530-B7F5AD8B0B4A}" type="slidenum">
              <a:rPr lang="en-US" altLang="en-US" sz="1400" smtClean="0"/>
              <a:pPr>
                <a:spcBef>
                  <a:spcPct val="0"/>
                </a:spcBef>
                <a:buFontTx/>
                <a:buNone/>
              </a:pPr>
              <a:t>13</a:t>
            </a:fld>
            <a:endParaRPr lang="en-US" altLang="en-US" sz="1400"/>
          </a:p>
        </p:txBody>
      </p:sp>
      <p:sp>
        <p:nvSpPr>
          <p:cNvPr id="2" name="Rectangle 1">
            <a:extLst>
              <a:ext uri="{FF2B5EF4-FFF2-40B4-BE49-F238E27FC236}">
                <a16:creationId xmlns:a16="http://schemas.microsoft.com/office/drawing/2014/main" id="{91F7ACA5-B6C2-9D33-A3D6-8391C0F472D6}"/>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C7F6E9E-D3C1-569C-2818-D2438260A278}"/>
              </a:ext>
            </a:extLst>
          </p:cNvPr>
          <p:cNvSpPr>
            <a:spLocks noGrp="1" noChangeArrowheads="1"/>
          </p:cNvSpPr>
          <p:nvPr>
            <p:ph type="title"/>
          </p:nvPr>
        </p:nvSpPr>
        <p:spPr>
          <a:xfrm>
            <a:off x="381000" y="1447800"/>
            <a:ext cx="8374063" cy="838200"/>
          </a:xfrm>
        </p:spPr>
        <p:txBody>
          <a:bodyPr/>
          <a:lstStyle/>
          <a:p>
            <a:pPr eaLnBrk="1" hangingPunct="1"/>
            <a:r>
              <a:rPr lang="en-US" altLang="en-US" sz="4000" b="1"/>
              <a:t>Mentor</a:t>
            </a:r>
          </a:p>
        </p:txBody>
      </p:sp>
      <p:sp>
        <p:nvSpPr>
          <p:cNvPr id="17411" name="Rectangle 3">
            <a:extLst>
              <a:ext uri="{FF2B5EF4-FFF2-40B4-BE49-F238E27FC236}">
                <a16:creationId xmlns:a16="http://schemas.microsoft.com/office/drawing/2014/main" id="{E0340C34-A5AF-E48A-EFA8-72346B2801C5}"/>
              </a:ext>
            </a:extLst>
          </p:cNvPr>
          <p:cNvSpPr>
            <a:spLocks noGrp="1" noChangeArrowheads="1"/>
          </p:cNvSpPr>
          <p:nvPr>
            <p:ph type="body" idx="1"/>
          </p:nvPr>
        </p:nvSpPr>
        <p:spPr>
          <a:xfrm>
            <a:off x="228600" y="2438400"/>
            <a:ext cx="8382000" cy="3581400"/>
          </a:xfrm>
        </p:spPr>
        <p:txBody>
          <a:bodyPr/>
          <a:lstStyle/>
          <a:p>
            <a:pPr eaLnBrk="1" hangingPunct="1">
              <a:lnSpc>
                <a:spcPct val="130000"/>
              </a:lnSpc>
              <a:spcBef>
                <a:spcPct val="35000"/>
              </a:spcBef>
            </a:pPr>
            <a:r>
              <a:rPr lang="en-US" altLang="en-US" sz="2800" dirty="0"/>
              <a:t>Identify PhD or a PhD/DNP prepared nurse(s) as the research mentor </a:t>
            </a:r>
          </a:p>
          <a:p>
            <a:pPr lvl="1" eaLnBrk="1" hangingPunct="1">
              <a:lnSpc>
                <a:spcPct val="130000"/>
              </a:lnSpc>
              <a:spcBef>
                <a:spcPct val="35000"/>
              </a:spcBef>
            </a:pPr>
            <a:r>
              <a:rPr lang="en-US" altLang="en-US" sz="2000" dirty="0"/>
              <a:t>Needed with Letter of Intent submitted</a:t>
            </a:r>
          </a:p>
          <a:p>
            <a:pPr eaLnBrk="1" hangingPunct="1">
              <a:lnSpc>
                <a:spcPct val="130000"/>
              </a:lnSpc>
              <a:spcBef>
                <a:spcPct val="35000"/>
              </a:spcBef>
            </a:pPr>
            <a:r>
              <a:rPr lang="en-US" altLang="en-US" sz="2800" dirty="0"/>
              <a:t>No Mentor? </a:t>
            </a:r>
          </a:p>
          <a:p>
            <a:pPr lvl="1" eaLnBrk="1" hangingPunct="1">
              <a:lnSpc>
                <a:spcPct val="130000"/>
              </a:lnSpc>
              <a:spcBef>
                <a:spcPct val="35000"/>
              </a:spcBef>
            </a:pPr>
            <a:r>
              <a:rPr lang="en-US" altLang="en-US" sz="2000" dirty="0"/>
              <a:t>The Munn Nursing Research Grant Committee and Munn Center staff will help guide you. Contact Diane Carroll, PhD, RN at </a:t>
            </a:r>
            <a:r>
              <a:rPr lang="en-US" altLang="en-US" sz="2000" dirty="0">
                <a:hlinkClick r:id="rId2"/>
              </a:rPr>
              <a:t>dcarroll3@mgh.harvard.edu</a:t>
            </a:r>
            <a:endParaRPr lang="en-US" altLang="en-US" sz="2000" dirty="0"/>
          </a:p>
          <a:p>
            <a:pPr lvl="1" eaLnBrk="1" hangingPunct="1">
              <a:lnSpc>
                <a:spcPct val="130000"/>
              </a:lnSpc>
              <a:spcBef>
                <a:spcPct val="35000"/>
              </a:spcBef>
            </a:pPr>
            <a:endParaRPr lang="en-US" altLang="en-US" sz="2000" dirty="0"/>
          </a:p>
        </p:txBody>
      </p:sp>
      <p:sp>
        <p:nvSpPr>
          <p:cNvPr id="17412" name="Slide Number Placeholder 3">
            <a:extLst>
              <a:ext uri="{FF2B5EF4-FFF2-40B4-BE49-F238E27FC236}">
                <a16:creationId xmlns:a16="http://schemas.microsoft.com/office/drawing/2014/main" id="{0D7CB62F-C455-EE77-28C6-311C4BA734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47569BB-6DC5-6C45-BE10-546580102734}" type="slidenum">
              <a:rPr lang="en-US" altLang="en-US" sz="1400" smtClean="0"/>
              <a:pPr>
                <a:spcBef>
                  <a:spcPct val="0"/>
                </a:spcBef>
                <a:buFontTx/>
                <a:buNone/>
              </a:pPr>
              <a:t>14</a:t>
            </a:fld>
            <a:endParaRPr lang="en-US" altLang="en-US" sz="1400"/>
          </a:p>
        </p:txBody>
      </p:sp>
      <p:sp>
        <p:nvSpPr>
          <p:cNvPr id="2" name="Rectangle 1">
            <a:extLst>
              <a:ext uri="{FF2B5EF4-FFF2-40B4-BE49-F238E27FC236}">
                <a16:creationId xmlns:a16="http://schemas.microsoft.com/office/drawing/2014/main" id="{94E6FCEA-FB40-6EE0-04F5-774C6B78F060}"/>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C991EC0-CDDC-86F9-2106-624E3C9C799E}"/>
              </a:ext>
            </a:extLst>
          </p:cNvPr>
          <p:cNvSpPr>
            <a:spLocks noGrp="1" noChangeArrowheads="1"/>
          </p:cNvSpPr>
          <p:nvPr>
            <p:ph type="title"/>
          </p:nvPr>
        </p:nvSpPr>
        <p:spPr>
          <a:xfrm>
            <a:off x="609600" y="1524000"/>
            <a:ext cx="8226425" cy="1143000"/>
          </a:xfrm>
        </p:spPr>
        <p:txBody>
          <a:bodyPr/>
          <a:lstStyle/>
          <a:p>
            <a:pPr eaLnBrk="1" hangingPunct="1"/>
            <a:r>
              <a:rPr lang="en-US" altLang="en-US" sz="3600" b="1" dirty="0"/>
              <a:t>Letter of Intent</a:t>
            </a:r>
            <a:r>
              <a:rPr lang="en-US" altLang="en-US" sz="4000" b="1" dirty="0"/>
              <a:t> </a:t>
            </a:r>
            <a:br>
              <a:rPr lang="en-US" altLang="en-US" sz="4000" b="1" dirty="0"/>
            </a:br>
            <a:endParaRPr lang="en-US" altLang="en-US" sz="2400" b="1" dirty="0">
              <a:solidFill>
                <a:schemeClr val="tx1"/>
              </a:solidFill>
            </a:endParaRPr>
          </a:p>
        </p:txBody>
      </p:sp>
      <p:sp>
        <p:nvSpPr>
          <p:cNvPr id="18435" name="Rectangle 3">
            <a:extLst>
              <a:ext uri="{FF2B5EF4-FFF2-40B4-BE49-F238E27FC236}">
                <a16:creationId xmlns:a16="http://schemas.microsoft.com/office/drawing/2014/main" id="{E2467B3D-3B87-AC1E-A4A6-BCA4C5C627BA}"/>
              </a:ext>
            </a:extLst>
          </p:cNvPr>
          <p:cNvSpPr>
            <a:spLocks noGrp="1" noChangeArrowheads="1"/>
          </p:cNvSpPr>
          <p:nvPr>
            <p:ph type="body" idx="1"/>
          </p:nvPr>
        </p:nvSpPr>
        <p:spPr>
          <a:xfrm>
            <a:off x="609600" y="2438400"/>
            <a:ext cx="7924800" cy="3581400"/>
          </a:xfrm>
        </p:spPr>
        <p:txBody>
          <a:bodyPr/>
          <a:lstStyle/>
          <a:p>
            <a:pPr eaLnBrk="1" hangingPunct="1">
              <a:lnSpc>
                <a:spcPct val="150000"/>
              </a:lnSpc>
            </a:pPr>
            <a:r>
              <a:rPr lang="en-US" altLang="en-US" sz="2000" dirty="0"/>
              <a:t>Clear, concise expression of project goal</a:t>
            </a:r>
          </a:p>
          <a:p>
            <a:pPr eaLnBrk="1" hangingPunct="1">
              <a:lnSpc>
                <a:spcPct val="150000"/>
              </a:lnSpc>
            </a:pPr>
            <a:r>
              <a:rPr lang="en-US" altLang="en-US" sz="2000" dirty="0"/>
              <a:t>Helps to clarify ideas, align support</a:t>
            </a:r>
          </a:p>
          <a:p>
            <a:pPr eaLnBrk="1" hangingPunct="1">
              <a:lnSpc>
                <a:spcPct val="150000"/>
              </a:lnSpc>
            </a:pPr>
            <a:r>
              <a:rPr lang="en-US" altLang="en-US" sz="2000" b="1" dirty="0"/>
              <a:t>Due 10/21/2024</a:t>
            </a:r>
            <a:endParaRPr lang="en-US" altLang="en-US" sz="2600" b="1" dirty="0"/>
          </a:p>
          <a:p>
            <a:pPr eaLnBrk="1" hangingPunct="1">
              <a:lnSpc>
                <a:spcPct val="150000"/>
              </a:lnSpc>
            </a:pPr>
            <a:r>
              <a:rPr lang="en-US" altLang="en-US" sz="2000" dirty="0"/>
              <a:t>Include a letter of support from your Nursing Director or Supervisor</a:t>
            </a:r>
          </a:p>
          <a:p>
            <a:pPr eaLnBrk="1" hangingPunct="1">
              <a:lnSpc>
                <a:spcPct val="150000"/>
              </a:lnSpc>
            </a:pPr>
            <a:r>
              <a:rPr lang="en-US" altLang="en-US" sz="2000" dirty="0"/>
              <a:t>Identification of a PhD or PhD/DNP mentor(s)</a:t>
            </a:r>
          </a:p>
        </p:txBody>
      </p:sp>
      <p:sp>
        <p:nvSpPr>
          <p:cNvPr id="18436" name="Slide Number Placeholder 3">
            <a:extLst>
              <a:ext uri="{FF2B5EF4-FFF2-40B4-BE49-F238E27FC236}">
                <a16:creationId xmlns:a16="http://schemas.microsoft.com/office/drawing/2014/main" id="{AD59AFE6-2D50-AACA-2FF3-85530228979A}"/>
              </a:ext>
            </a:extLst>
          </p:cNvPr>
          <p:cNvSpPr>
            <a:spLocks noGrp="1"/>
          </p:cNvSpPr>
          <p:nvPr>
            <p:ph type="sldNum" sz="quarter" idx="12"/>
          </p:nvPr>
        </p:nvSpPr>
        <p:spPr>
          <a:xfrm>
            <a:off x="6553200" y="6305550"/>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51CEEF4-806C-9144-A66A-718CF7C8AF5A}" type="slidenum">
              <a:rPr lang="en-US" altLang="en-US" sz="1400" smtClean="0"/>
              <a:pPr>
                <a:spcBef>
                  <a:spcPct val="0"/>
                </a:spcBef>
                <a:buFontTx/>
                <a:buNone/>
              </a:pPr>
              <a:t>15</a:t>
            </a:fld>
            <a:endParaRPr lang="en-US" altLang="en-US" sz="1400"/>
          </a:p>
        </p:txBody>
      </p:sp>
      <p:sp>
        <p:nvSpPr>
          <p:cNvPr id="2" name="Rectangle 1">
            <a:extLst>
              <a:ext uri="{FF2B5EF4-FFF2-40B4-BE49-F238E27FC236}">
                <a16:creationId xmlns:a16="http://schemas.microsoft.com/office/drawing/2014/main" id="{448BB41A-7E10-6A86-1A34-FC08F37C3658}"/>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3497D53-1D85-6747-F4C1-385C67E2DEBA}"/>
              </a:ext>
            </a:extLst>
          </p:cNvPr>
          <p:cNvSpPr>
            <a:spLocks noGrp="1" noChangeArrowheads="1"/>
          </p:cNvSpPr>
          <p:nvPr>
            <p:ph type="title"/>
          </p:nvPr>
        </p:nvSpPr>
        <p:spPr>
          <a:xfrm>
            <a:off x="457200" y="1447800"/>
            <a:ext cx="8374063" cy="685800"/>
          </a:xfrm>
        </p:spPr>
        <p:txBody>
          <a:bodyPr/>
          <a:lstStyle/>
          <a:p>
            <a:pPr eaLnBrk="1" hangingPunct="1">
              <a:tabLst>
                <a:tab pos="7426325" algn="l"/>
              </a:tabLst>
            </a:pPr>
            <a:r>
              <a:rPr lang="en-US" altLang="en-US" sz="3600" b="1"/>
              <a:t>The Letter of Intent Includes:</a:t>
            </a:r>
          </a:p>
        </p:txBody>
      </p:sp>
      <p:sp>
        <p:nvSpPr>
          <p:cNvPr id="19459" name="Rectangle 3">
            <a:extLst>
              <a:ext uri="{FF2B5EF4-FFF2-40B4-BE49-F238E27FC236}">
                <a16:creationId xmlns:a16="http://schemas.microsoft.com/office/drawing/2014/main" id="{32F974CD-CC12-3DFE-C8CF-017D7931FA96}"/>
              </a:ext>
            </a:extLst>
          </p:cNvPr>
          <p:cNvSpPr>
            <a:spLocks noGrp="1" noChangeArrowheads="1"/>
          </p:cNvSpPr>
          <p:nvPr>
            <p:ph type="body" idx="1"/>
          </p:nvPr>
        </p:nvSpPr>
        <p:spPr>
          <a:xfrm>
            <a:off x="457200" y="2362200"/>
            <a:ext cx="8382000" cy="3657600"/>
          </a:xfrm>
        </p:spPr>
        <p:txBody>
          <a:bodyPr/>
          <a:lstStyle/>
          <a:p>
            <a:pPr eaLnBrk="1" hangingPunct="1"/>
            <a:r>
              <a:rPr lang="fr-FR" altLang="en-US" sz="2000" b="1" dirty="0"/>
              <a:t>Name, </a:t>
            </a:r>
            <a:r>
              <a:rPr lang="fr-FR" altLang="en-US" sz="2000" b="1" dirty="0" err="1"/>
              <a:t>credentials</a:t>
            </a:r>
            <a:r>
              <a:rPr lang="fr-FR" altLang="en-US" sz="2000" b="1" dirty="0"/>
              <a:t> and contact information</a:t>
            </a:r>
            <a:r>
              <a:rPr lang="fr-FR" altLang="en-US" sz="2000" dirty="0"/>
              <a:t>  </a:t>
            </a:r>
          </a:p>
          <a:p>
            <a:pPr eaLnBrk="1" hangingPunct="1"/>
            <a:r>
              <a:rPr lang="en-US" altLang="en-US" sz="2000" dirty="0"/>
              <a:t>Study Aims and Research Question</a:t>
            </a:r>
          </a:p>
          <a:p>
            <a:pPr eaLnBrk="1" hangingPunct="1"/>
            <a:r>
              <a:rPr lang="en-US" altLang="en-US" sz="2000" dirty="0"/>
              <a:t>Background/Significance</a:t>
            </a:r>
          </a:p>
          <a:p>
            <a:pPr eaLnBrk="1" hangingPunct="1"/>
            <a:r>
              <a:rPr lang="en-US" altLang="en-US" sz="2000" dirty="0"/>
              <a:t>Study Design/Analysis</a:t>
            </a:r>
          </a:p>
          <a:p>
            <a:pPr eaLnBrk="1" hangingPunct="1"/>
            <a:r>
              <a:rPr lang="en-US" altLang="en-US" sz="2000" dirty="0"/>
              <a:t>Team members (including roles/responsibilities of team members)</a:t>
            </a:r>
          </a:p>
          <a:p>
            <a:pPr eaLnBrk="1" hangingPunct="1"/>
            <a:r>
              <a:rPr lang="en-US" altLang="en-US" sz="2000" dirty="0"/>
              <a:t>Mentor’s name (s) PhD-RN)or PhD/DNP RN and CV(s)</a:t>
            </a:r>
          </a:p>
          <a:p>
            <a:pPr eaLnBrk="1" hangingPunct="1"/>
            <a:r>
              <a:rPr lang="en-US" altLang="en-US" sz="2000" dirty="0"/>
              <a:t>Limit of two pages</a:t>
            </a:r>
          </a:p>
          <a:p>
            <a:pPr eaLnBrk="1" hangingPunct="1"/>
            <a:r>
              <a:rPr lang="en-US" altLang="en-US" sz="2000" dirty="0"/>
              <a:t>Your CV or Resume (not included in page limit)</a:t>
            </a:r>
          </a:p>
          <a:p>
            <a:pPr eaLnBrk="1" hangingPunct="1"/>
            <a:r>
              <a:rPr lang="en-US" altLang="en-US" sz="2000" dirty="0"/>
              <a:t>Attach letter of support from ND or supervisor</a:t>
            </a:r>
          </a:p>
          <a:p>
            <a:pPr eaLnBrk="1" hangingPunct="1"/>
            <a:endParaRPr lang="en-US" altLang="en-US" dirty="0"/>
          </a:p>
        </p:txBody>
      </p:sp>
      <p:sp>
        <p:nvSpPr>
          <p:cNvPr id="19460" name="Slide Number Placeholder 3">
            <a:extLst>
              <a:ext uri="{FF2B5EF4-FFF2-40B4-BE49-F238E27FC236}">
                <a16:creationId xmlns:a16="http://schemas.microsoft.com/office/drawing/2014/main" id="{C9AFA774-1499-E24D-2557-EFA608745F4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55EE5C1-4235-2A47-8228-A2A74A082533}" type="slidenum">
              <a:rPr lang="en-US" altLang="en-US" sz="1400" smtClean="0"/>
              <a:pPr>
                <a:spcBef>
                  <a:spcPct val="0"/>
                </a:spcBef>
                <a:buFontTx/>
                <a:buNone/>
              </a:pPr>
              <a:t>16</a:t>
            </a:fld>
            <a:endParaRPr lang="en-US" altLang="en-US" sz="1400"/>
          </a:p>
        </p:txBody>
      </p:sp>
      <p:sp>
        <p:nvSpPr>
          <p:cNvPr id="2" name="Rectangle 1">
            <a:extLst>
              <a:ext uri="{FF2B5EF4-FFF2-40B4-BE49-F238E27FC236}">
                <a16:creationId xmlns:a16="http://schemas.microsoft.com/office/drawing/2014/main" id="{2799D680-C783-2902-C690-465474B87B0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5B26484-A8DF-18DF-F81F-BE37006DD14A}"/>
              </a:ext>
            </a:extLst>
          </p:cNvPr>
          <p:cNvSpPr>
            <a:spLocks noGrp="1" noChangeArrowheads="1"/>
          </p:cNvSpPr>
          <p:nvPr>
            <p:ph type="title"/>
          </p:nvPr>
        </p:nvSpPr>
        <p:spPr>
          <a:xfrm>
            <a:off x="457200" y="1219200"/>
            <a:ext cx="8226425" cy="914400"/>
          </a:xfrm>
        </p:spPr>
        <p:txBody>
          <a:bodyPr/>
          <a:lstStyle/>
          <a:p>
            <a:pPr eaLnBrk="1" hangingPunct="1"/>
            <a:r>
              <a:rPr lang="en-US" altLang="en-US" sz="4000" b="1" dirty="0"/>
              <a:t>2024 Proposal Dates</a:t>
            </a:r>
          </a:p>
        </p:txBody>
      </p:sp>
      <p:sp>
        <p:nvSpPr>
          <p:cNvPr id="20483" name="Rectangle 3">
            <a:extLst>
              <a:ext uri="{FF2B5EF4-FFF2-40B4-BE49-F238E27FC236}">
                <a16:creationId xmlns:a16="http://schemas.microsoft.com/office/drawing/2014/main" id="{0DFF9115-C63E-236F-6E50-FF4451ED9283}"/>
              </a:ext>
            </a:extLst>
          </p:cNvPr>
          <p:cNvSpPr>
            <a:spLocks noGrp="1" noChangeArrowheads="1"/>
          </p:cNvSpPr>
          <p:nvPr>
            <p:ph type="body" idx="1"/>
          </p:nvPr>
        </p:nvSpPr>
        <p:spPr>
          <a:xfrm>
            <a:off x="227013" y="2133600"/>
            <a:ext cx="8686800" cy="4191000"/>
          </a:xfrm>
        </p:spPr>
        <p:txBody>
          <a:bodyPr/>
          <a:lstStyle/>
          <a:p>
            <a:pPr eaLnBrk="1" hangingPunct="1">
              <a:lnSpc>
                <a:spcPct val="120000"/>
              </a:lnSpc>
              <a:tabLst>
                <a:tab pos="914400" algn="l"/>
              </a:tabLst>
            </a:pPr>
            <a:r>
              <a:rPr lang="en-US" altLang="en-US" sz="2400" dirty="0"/>
              <a:t>December 9, 2024 (5pm):  Proposals due</a:t>
            </a:r>
          </a:p>
          <a:p>
            <a:pPr eaLnBrk="1" hangingPunct="1">
              <a:lnSpc>
                <a:spcPct val="90000"/>
              </a:lnSpc>
              <a:tabLst>
                <a:tab pos="914400" algn="l"/>
              </a:tabLst>
            </a:pPr>
            <a:r>
              <a:rPr lang="en-US" altLang="en-US" sz="2400" dirty="0"/>
              <a:t>January 18, 2025: Feedback to applicants following 	   internal review </a:t>
            </a:r>
          </a:p>
          <a:p>
            <a:pPr eaLnBrk="1" hangingPunct="1">
              <a:lnSpc>
                <a:spcPct val="90000"/>
              </a:lnSpc>
              <a:tabLst>
                <a:tab pos="914400" algn="l"/>
              </a:tabLst>
            </a:pPr>
            <a:r>
              <a:rPr lang="en-US" altLang="en-US" sz="2400" dirty="0"/>
              <a:t>February 10, 2025 (5pm):  Final proposal with any requested                               revisions due</a:t>
            </a:r>
          </a:p>
          <a:p>
            <a:pPr eaLnBrk="1" hangingPunct="1">
              <a:lnSpc>
                <a:spcPct val="90000"/>
              </a:lnSpc>
              <a:tabLst>
                <a:tab pos="914400" algn="l"/>
              </a:tabLst>
            </a:pPr>
            <a:r>
              <a:rPr lang="en-US" altLang="en-US" sz="2400" dirty="0"/>
              <a:t>February 2025:  Reviewers rank proposals</a:t>
            </a:r>
          </a:p>
          <a:p>
            <a:pPr eaLnBrk="1" hangingPunct="1">
              <a:lnSpc>
                <a:spcPct val="120000"/>
              </a:lnSpc>
              <a:tabLst>
                <a:tab pos="914400" algn="l"/>
              </a:tabLst>
            </a:pPr>
            <a:r>
              <a:rPr lang="en-US" altLang="en-US" sz="2400" dirty="0"/>
              <a:t>April 2025:  Funding decision to applicants </a:t>
            </a:r>
          </a:p>
          <a:p>
            <a:pPr eaLnBrk="1" hangingPunct="1">
              <a:lnSpc>
                <a:spcPct val="120000"/>
              </a:lnSpc>
              <a:tabLst>
                <a:tab pos="914400" algn="l"/>
              </a:tabLst>
            </a:pPr>
            <a:r>
              <a:rPr lang="en-US" altLang="en-US" sz="2400" dirty="0"/>
              <a:t>May 2025:  Grants presented during Nurse Research Day</a:t>
            </a:r>
          </a:p>
          <a:p>
            <a:pPr eaLnBrk="1" hangingPunct="1">
              <a:lnSpc>
                <a:spcPct val="90000"/>
              </a:lnSpc>
              <a:buFontTx/>
              <a:buNone/>
              <a:tabLst>
                <a:tab pos="914400" algn="l"/>
              </a:tabLst>
            </a:pPr>
            <a:endParaRPr lang="en-US" altLang="en-US" sz="2400" dirty="0"/>
          </a:p>
          <a:p>
            <a:pPr eaLnBrk="1" hangingPunct="1">
              <a:lnSpc>
                <a:spcPct val="90000"/>
              </a:lnSpc>
              <a:buFontTx/>
              <a:buNone/>
              <a:tabLst>
                <a:tab pos="914400" algn="l"/>
              </a:tabLst>
            </a:pPr>
            <a:endParaRPr lang="en-US" altLang="en-US" sz="2800" b="1" dirty="0"/>
          </a:p>
        </p:txBody>
      </p:sp>
      <p:sp>
        <p:nvSpPr>
          <p:cNvPr id="20484" name="Slide Number Placeholder 3">
            <a:extLst>
              <a:ext uri="{FF2B5EF4-FFF2-40B4-BE49-F238E27FC236}">
                <a16:creationId xmlns:a16="http://schemas.microsoft.com/office/drawing/2014/main" id="{A72959A8-CA48-F75C-CC2B-2021CAECB9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CB11029-D1AB-064A-87E5-69111C8670DB}" type="slidenum">
              <a:rPr lang="en-US" altLang="en-US" sz="1400" smtClean="0"/>
              <a:pPr>
                <a:spcBef>
                  <a:spcPct val="0"/>
                </a:spcBef>
                <a:buFontTx/>
                <a:buNone/>
              </a:pPr>
              <a:t>17</a:t>
            </a:fld>
            <a:endParaRPr lang="en-US" altLang="en-US" sz="1400"/>
          </a:p>
        </p:txBody>
      </p:sp>
      <p:sp>
        <p:nvSpPr>
          <p:cNvPr id="2" name="Rectangle 1">
            <a:extLst>
              <a:ext uri="{FF2B5EF4-FFF2-40B4-BE49-F238E27FC236}">
                <a16:creationId xmlns:a16="http://schemas.microsoft.com/office/drawing/2014/main" id="{B1EA85CE-C0A4-3083-7445-E9DF4F46E1BC}"/>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66EB577-F965-8EA7-F489-D0F208D10C08}"/>
              </a:ext>
            </a:extLst>
          </p:cNvPr>
          <p:cNvSpPr>
            <a:spLocks noGrp="1" noChangeArrowheads="1"/>
          </p:cNvSpPr>
          <p:nvPr>
            <p:ph type="title"/>
          </p:nvPr>
        </p:nvSpPr>
        <p:spPr>
          <a:xfrm>
            <a:off x="533400" y="1524000"/>
            <a:ext cx="8226425" cy="685800"/>
          </a:xfrm>
        </p:spPr>
        <p:txBody>
          <a:bodyPr/>
          <a:lstStyle/>
          <a:p>
            <a:pPr eaLnBrk="1" hangingPunct="1"/>
            <a:r>
              <a:rPr lang="en-US" altLang="en-US" sz="3600" b="1"/>
              <a:t>Formatting the Proposal</a:t>
            </a:r>
          </a:p>
        </p:txBody>
      </p:sp>
      <p:sp>
        <p:nvSpPr>
          <p:cNvPr id="21507" name="Rectangle 3">
            <a:extLst>
              <a:ext uri="{FF2B5EF4-FFF2-40B4-BE49-F238E27FC236}">
                <a16:creationId xmlns:a16="http://schemas.microsoft.com/office/drawing/2014/main" id="{DF63925E-AE55-2B48-3DAB-CB75C9DCEF55}"/>
              </a:ext>
            </a:extLst>
          </p:cNvPr>
          <p:cNvSpPr>
            <a:spLocks noGrp="1" noChangeArrowheads="1"/>
          </p:cNvSpPr>
          <p:nvPr>
            <p:ph type="body" idx="1"/>
          </p:nvPr>
        </p:nvSpPr>
        <p:spPr>
          <a:xfrm>
            <a:off x="533399" y="2667000"/>
            <a:ext cx="8226425" cy="3276600"/>
          </a:xfrm>
        </p:spPr>
        <p:txBody>
          <a:bodyPr/>
          <a:lstStyle/>
          <a:p>
            <a:pPr marL="609600" indent="-609600" eaLnBrk="1" hangingPunct="1"/>
            <a:r>
              <a:rPr lang="en-US" altLang="en-US" dirty="0"/>
              <a:t>Font of 12 pitch</a:t>
            </a:r>
          </a:p>
          <a:p>
            <a:pPr marL="609600" indent="-609600" eaLnBrk="1" hangingPunct="1"/>
            <a:r>
              <a:rPr lang="en-US" altLang="en-US" dirty="0"/>
              <a:t>Single spacing</a:t>
            </a:r>
          </a:p>
          <a:p>
            <a:pPr marL="609600" indent="-609600" eaLnBrk="1" hangingPunct="1"/>
            <a:r>
              <a:rPr lang="en-US" altLang="en-US" dirty="0"/>
              <a:t>Include word count for abstract (following last line of abstract)</a:t>
            </a:r>
          </a:p>
        </p:txBody>
      </p:sp>
      <p:sp>
        <p:nvSpPr>
          <p:cNvPr id="21508" name="Slide Number Placeholder 3">
            <a:extLst>
              <a:ext uri="{FF2B5EF4-FFF2-40B4-BE49-F238E27FC236}">
                <a16:creationId xmlns:a16="http://schemas.microsoft.com/office/drawing/2014/main" id="{6E5B6AB9-DC93-16D7-8EAD-A4B53142D8D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F3948A6-844B-4E4F-A4D4-126F890CC8DA}" type="slidenum">
              <a:rPr lang="en-US" altLang="en-US" sz="1400" smtClean="0"/>
              <a:pPr>
                <a:spcBef>
                  <a:spcPct val="0"/>
                </a:spcBef>
                <a:buFontTx/>
                <a:buNone/>
              </a:pPr>
              <a:t>18</a:t>
            </a:fld>
            <a:endParaRPr lang="en-US" altLang="en-US" sz="1400"/>
          </a:p>
        </p:txBody>
      </p:sp>
      <p:sp>
        <p:nvSpPr>
          <p:cNvPr id="2" name="Rectangle 1">
            <a:extLst>
              <a:ext uri="{FF2B5EF4-FFF2-40B4-BE49-F238E27FC236}">
                <a16:creationId xmlns:a16="http://schemas.microsoft.com/office/drawing/2014/main" id="{6C277BF4-B883-EEC7-C88E-58508880C841}"/>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0C22F05-B69D-37CE-F1E2-08B6D0A05B8E}"/>
              </a:ext>
            </a:extLst>
          </p:cNvPr>
          <p:cNvSpPr>
            <a:spLocks noGrp="1" noChangeArrowheads="1"/>
          </p:cNvSpPr>
          <p:nvPr>
            <p:ph type="title"/>
          </p:nvPr>
        </p:nvSpPr>
        <p:spPr>
          <a:xfrm>
            <a:off x="609600" y="1219200"/>
            <a:ext cx="8226425" cy="685800"/>
          </a:xfrm>
        </p:spPr>
        <p:txBody>
          <a:bodyPr/>
          <a:lstStyle/>
          <a:p>
            <a:pPr eaLnBrk="1" hangingPunct="1"/>
            <a:r>
              <a:rPr lang="en-US" altLang="en-US" sz="3600" b="1"/>
              <a:t>Elements of the Proposal</a:t>
            </a:r>
          </a:p>
        </p:txBody>
      </p:sp>
      <p:sp>
        <p:nvSpPr>
          <p:cNvPr id="20483" name="Rectangle 3">
            <a:extLst>
              <a:ext uri="{FF2B5EF4-FFF2-40B4-BE49-F238E27FC236}">
                <a16:creationId xmlns:a16="http://schemas.microsoft.com/office/drawing/2014/main" id="{3178A3BA-A787-717B-59D3-45768D5654EA}"/>
              </a:ext>
            </a:extLst>
          </p:cNvPr>
          <p:cNvSpPr>
            <a:spLocks noGrp="1" noChangeArrowheads="1"/>
          </p:cNvSpPr>
          <p:nvPr>
            <p:ph type="body" idx="1"/>
          </p:nvPr>
        </p:nvSpPr>
        <p:spPr>
          <a:xfrm>
            <a:off x="609600" y="2133600"/>
            <a:ext cx="8226425" cy="3962400"/>
          </a:xfrm>
        </p:spPr>
        <p:txBody>
          <a:bodyPr/>
          <a:lstStyle/>
          <a:p>
            <a:pPr marL="609600" indent="-609600" eaLnBrk="1" hangingPunct="1">
              <a:lnSpc>
                <a:spcPct val="80000"/>
              </a:lnSpc>
              <a:defRPr/>
            </a:pPr>
            <a:r>
              <a:rPr lang="en-US" altLang="en-US" sz="2400" dirty="0"/>
              <a:t>See web site for specific proposal guidelines for </a:t>
            </a:r>
          </a:p>
          <a:p>
            <a:pPr marL="0" indent="0" eaLnBrk="1" hangingPunct="1">
              <a:lnSpc>
                <a:spcPct val="80000"/>
              </a:lnSpc>
              <a:buFontTx/>
              <a:buNone/>
              <a:defRPr/>
            </a:pPr>
            <a:endParaRPr lang="en-US" altLang="en-US" sz="2400" dirty="0"/>
          </a:p>
          <a:p>
            <a:pPr marL="1009650" lvl="1" indent="-609600" eaLnBrk="1" hangingPunct="1">
              <a:lnSpc>
                <a:spcPct val="80000"/>
              </a:lnSpc>
              <a:defRPr/>
            </a:pPr>
            <a:r>
              <a:rPr lang="en-US" altLang="en-US" sz="2000" dirty="0"/>
              <a:t>Original research</a:t>
            </a:r>
          </a:p>
          <a:p>
            <a:pPr marL="400050" lvl="1" indent="0" eaLnBrk="1" hangingPunct="1">
              <a:lnSpc>
                <a:spcPct val="80000"/>
              </a:lnSpc>
              <a:buFontTx/>
              <a:buNone/>
              <a:defRPr/>
            </a:pPr>
            <a:endParaRPr lang="en-US" altLang="en-US" sz="2000" dirty="0"/>
          </a:p>
          <a:p>
            <a:pPr marL="609600" indent="-609600" eaLnBrk="1" hangingPunct="1">
              <a:lnSpc>
                <a:spcPct val="80000"/>
              </a:lnSpc>
              <a:defRPr/>
            </a:pPr>
            <a:r>
              <a:rPr lang="en-US" altLang="en-US" sz="2400" dirty="0"/>
              <a:t>All proposals must have a cover sheet, completed applicant checklist and budget approval</a:t>
            </a:r>
          </a:p>
          <a:p>
            <a:pPr marL="0" indent="0" eaLnBrk="1" hangingPunct="1">
              <a:lnSpc>
                <a:spcPct val="80000"/>
              </a:lnSpc>
              <a:buFontTx/>
              <a:buNone/>
              <a:defRPr/>
            </a:pPr>
            <a:endParaRPr lang="en-US" altLang="en-US" sz="2400" dirty="0"/>
          </a:p>
          <a:p>
            <a:pPr marL="609600" indent="-609600" eaLnBrk="1" hangingPunct="1">
              <a:lnSpc>
                <a:spcPct val="80000"/>
              </a:lnSpc>
              <a:defRPr/>
            </a:pPr>
            <a:r>
              <a:rPr lang="en-US" sz="2400" dirty="0"/>
              <a:t>Please include the original research checklist as the 1</a:t>
            </a:r>
            <a:r>
              <a:rPr lang="en-US" sz="2400" baseline="30000" dirty="0"/>
              <a:t>st</a:t>
            </a:r>
            <a:r>
              <a:rPr lang="en-US" sz="2400" dirty="0"/>
              <a:t> page of your proposal</a:t>
            </a:r>
          </a:p>
          <a:p>
            <a:pPr marL="609600" indent="-609600" eaLnBrk="1" hangingPunct="1">
              <a:lnSpc>
                <a:spcPct val="80000"/>
              </a:lnSpc>
              <a:defRPr/>
            </a:pPr>
            <a:endParaRPr lang="en-US" altLang="en-US" sz="2400" dirty="0"/>
          </a:p>
          <a:p>
            <a:pPr marL="609600" indent="-609600" eaLnBrk="1" hangingPunct="1">
              <a:lnSpc>
                <a:spcPct val="80000"/>
              </a:lnSpc>
              <a:defRPr/>
            </a:pPr>
            <a:endParaRPr lang="en-US" altLang="en-US" sz="2400" dirty="0"/>
          </a:p>
        </p:txBody>
      </p:sp>
      <p:sp>
        <p:nvSpPr>
          <p:cNvPr id="22532" name="Slide Number Placeholder 3">
            <a:extLst>
              <a:ext uri="{FF2B5EF4-FFF2-40B4-BE49-F238E27FC236}">
                <a16:creationId xmlns:a16="http://schemas.microsoft.com/office/drawing/2014/main" id="{190B0D63-BFA6-05F7-9DEF-CA2B5B31BDE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0C4228F-4C1F-6945-B614-3B473B9B6B57}" type="slidenum">
              <a:rPr lang="en-US" altLang="en-US" sz="1400" smtClean="0"/>
              <a:pPr>
                <a:spcBef>
                  <a:spcPct val="0"/>
                </a:spcBef>
                <a:buFontTx/>
                <a:buNone/>
              </a:pPr>
              <a:t>19</a:t>
            </a:fld>
            <a:endParaRPr lang="en-US" altLang="en-US" sz="1400"/>
          </a:p>
        </p:txBody>
      </p:sp>
      <p:sp>
        <p:nvSpPr>
          <p:cNvPr id="2" name="Rectangle 1">
            <a:extLst>
              <a:ext uri="{FF2B5EF4-FFF2-40B4-BE49-F238E27FC236}">
                <a16:creationId xmlns:a16="http://schemas.microsoft.com/office/drawing/2014/main" id="{B049520D-092F-CB48-1110-7271C33551F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5317E38-5BF3-C1F3-FD5B-50303221B1FE}"/>
              </a:ext>
            </a:extLst>
          </p:cNvPr>
          <p:cNvSpPr>
            <a:spLocks noGrp="1" noChangeArrowheads="1"/>
          </p:cNvSpPr>
          <p:nvPr>
            <p:ph type="title"/>
          </p:nvPr>
        </p:nvSpPr>
        <p:spPr>
          <a:xfrm>
            <a:off x="533400" y="1828800"/>
            <a:ext cx="8374063" cy="838200"/>
          </a:xfrm>
        </p:spPr>
        <p:txBody>
          <a:bodyPr/>
          <a:lstStyle/>
          <a:p>
            <a:pPr eaLnBrk="1" hangingPunct="1"/>
            <a:r>
              <a:rPr lang="en-US" altLang="en-US" sz="3600" b="1"/>
              <a:t>Today's  Discussion</a:t>
            </a:r>
          </a:p>
        </p:txBody>
      </p:sp>
      <p:sp>
        <p:nvSpPr>
          <p:cNvPr id="5123" name="Rectangle 3">
            <a:extLst>
              <a:ext uri="{FF2B5EF4-FFF2-40B4-BE49-F238E27FC236}">
                <a16:creationId xmlns:a16="http://schemas.microsoft.com/office/drawing/2014/main" id="{DCAD16BC-028C-CE0D-5989-8A6C8B639E23}"/>
              </a:ext>
            </a:extLst>
          </p:cNvPr>
          <p:cNvSpPr>
            <a:spLocks noGrp="1" noChangeArrowheads="1"/>
          </p:cNvSpPr>
          <p:nvPr>
            <p:ph type="body" idx="1"/>
          </p:nvPr>
        </p:nvSpPr>
        <p:spPr>
          <a:xfrm>
            <a:off x="457200" y="2819400"/>
            <a:ext cx="8382000" cy="3352800"/>
          </a:xfrm>
        </p:spPr>
        <p:txBody>
          <a:bodyPr/>
          <a:lstStyle/>
          <a:p>
            <a:pPr eaLnBrk="1" hangingPunct="1">
              <a:lnSpc>
                <a:spcPct val="170000"/>
              </a:lnSpc>
            </a:pPr>
            <a:r>
              <a:rPr lang="en-US" altLang="en-US" sz="2800"/>
              <a:t>Background of Munn Grants</a:t>
            </a:r>
          </a:p>
          <a:p>
            <a:pPr eaLnBrk="1" hangingPunct="1">
              <a:lnSpc>
                <a:spcPct val="170000"/>
              </a:lnSpc>
            </a:pPr>
            <a:r>
              <a:rPr lang="en-US" altLang="en-US" sz="2800"/>
              <a:t>Elements of preparing a proposal</a:t>
            </a:r>
          </a:p>
          <a:p>
            <a:pPr eaLnBrk="1" hangingPunct="1">
              <a:lnSpc>
                <a:spcPct val="170000"/>
              </a:lnSpc>
            </a:pPr>
            <a:r>
              <a:rPr lang="en-US" altLang="en-US" sz="2800"/>
              <a:t>Why do this?</a:t>
            </a:r>
          </a:p>
          <a:p>
            <a:pPr eaLnBrk="1" hangingPunct="1">
              <a:lnSpc>
                <a:spcPct val="170000"/>
              </a:lnSpc>
            </a:pPr>
            <a:r>
              <a:rPr lang="en-US" altLang="en-US" sz="2800"/>
              <a:t>Resources to support you</a:t>
            </a:r>
          </a:p>
        </p:txBody>
      </p:sp>
      <p:sp>
        <p:nvSpPr>
          <p:cNvPr id="5124" name="Slide Number Placeholder 3">
            <a:extLst>
              <a:ext uri="{FF2B5EF4-FFF2-40B4-BE49-F238E27FC236}">
                <a16:creationId xmlns:a16="http://schemas.microsoft.com/office/drawing/2014/main" id="{57ECDCFA-3F2D-D018-3FE1-1000E2ACA80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1EAF4BC-3DE0-F84F-A781-1778E14DD576}" type="slidenum">
              <a:rPr lang="en-US" altLang="en-US" sz="1400" smtClean="0"/>
              <a:pPr>
                <a:spcBef>
                  <a:spcPct val="0"/>
                </a:spcBef>
                <a:buFontTx/>
                <a:buNone/>
              </a:pPr>
              <a:t>2</a:t>
            </a:fld>
            <a:endParaRPr lang="en-US" altLang="en-US" sz="1400"/>
          </a:p>
        </p:txBody>
      </p:sp>
      <p:sp>
        <p:nvSpPr>
          <p:cNvPr id="2" name="Rectangle 1">
            <a:extLst>
              <a:ext uri="{FF2B5EF4-FFF2-40B4-BE49-F238E27FC236}">
                <a16:creationId xmlns:a16="http://schemas.microsoft.com/office/drawing/2014/main" id="{18CCE690-F880-938E-CB24-394380F0072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2AF889-2CD0-771A-31AB-196BCC0B2B0A}"/>
              </a:ext>
            </a:extLst>
          </p:cNvPr>
          <p:cNvSpPr>
            <a:spLocks noGrp="1"/>
          </p:cNvSpPr>
          <p:nvPr>
            <p:ph idx="1"/>
          </p:nvPr>
        </p:nvSpPr>
        <p:spPr>
          <a:xfrm>
            <a:off x="533400" y="1524000"/>
            <a:ext cx="8153400" cy="4572000"/>
          </a:xfrm>
        </p:spPr>
        <p:txBody>
          <a:bodyPr/>
          <a:lstStyle/>
          <a:p>
            <a:pPr marL="0" indent="0">
              <a:buFontTx/>
              <a:buNone/>
              <a:defRPr/>
            </a:pPr>
            <a:r>
              <a:rPr lang="en-US" sz="3600" dirty="0"/>
              <a:t>		   Application </a:t>
            </a:r>
            <a:endParaRPr lang="en-US" sz="4000" b="1" dirty="0"/>
          </a:p>
          <a:p>
            <a:pPr>
              <a:defRPr/>
            </a:pPr>
            <a:r>
              <a:rPr lang="en-US" sz="2800" dirty="0"/>
              <a:t>Application Includes:</a:t>
            </a:r>
          </a:p>
          <a:p>
            <a:pPr lvl="1">
              <a:defRPr/>
            </a:pPr>
            <a:r>
              <a:rPr lang="en-US" dirty="0"/>
              <a:t>Applicant name </a:t>
            </a:r>
          </a:p>
          <a:p>
            <a:pPr lvl="1">
              <a:defRPr/>
            </a:pPr>
            <a:r>
              <a:rPr lang="en-US" dirty="0"/>
              <a:t>Unit of employment</a:t>
            </a:r>
          </a:p>
          <a:p>
            <a:pPr lvl="1">
              <a:defRPr/>
            </a:pPr>
            <a:r>
              <a:rPr lang="en-US" dirty="0"/>
              <a:t>Mentor’s name </a:t>
            </a:r>
          </a:p>
          <a:p>
            <a:pPr lvl="1">
              <a:defRPr/>
            </a:pPr>
            <a:r>
              <a:rPr lang="en-US" dirty="0"/>
              <a:t>Title of project  </a:t>
            </a:r>
          </a:p>
        </p:txBody>
      </p:sp>
      <p:sp>
        <p:nvSpPr>
          <p:cNvPr id="23555" name="Slide Number Placeholder 3">
            <a:extLst>
              <a:ext uri="{FF2B5EF4-FFF2-40B4-BE49-F238E27FC236}">
                <a16:creationId xmlns:a16="http://schemas.microsoft.com/office/drawing/2014/main" id="{74D20823-A02D-4B34-9BC2-1E4BBB295C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5D7AFB5-932F-B44D-B831-53BC69BEFF41}" type="slidenum">
              <a:rPr lang="en-US" altLang="en-US" sz="1400" smtClean="0"/>
              <a:pPr>
                <a:spcBef>
                  <a:spcPct val="0"/>
                </a:spcBef>
                <a:buFontTx/>
                <a:buNone/>
              </a:pPr>
              <a:t>20</a:t>
            </a:fld>
            <a:endParaRPr lang="en-US" altLang="en-US" sz="1400"/>
          </a:p>
        </p:txBody>
      </p:sp>
      <p:sp>
        <p:nvSpPr>
          <p:cNvPr id="2" name="Rectangle 1">
            <a:extLst>
              <a:ext uri="{FF2B5EF4-FFF2-40B4-BE49-F238E27FC236}">
                <a16:creationId xmlns:a16="http://schemas.microsoft.com/office/drawing/2014/main" id="{0DA06E82-64E2-19DE-DB51-9597D7D787EB}"/>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1039CC7-92F7-5419-42DE-DC9C54B2E38B}"/>
              </a:ext>
            </a:extLst>
          </p:cNvPr>
          <p:cNvSpPr>
            <a:spLocks noGrp="1" noChangeArrowheads="1"/>
          </p:cNvSpPr>
          <p:nvPr>
            <p:ph type="title"/>
          </p:nvPr>
        </p:nvSpPr>
        <p:spPr>
          <a:xfrm>
            <a:off x="304800" y="1524000"/>
            <a:ext cx="8226425" cy="762000"/>
          </a:xfrm>
        </p:spPr>
        <p:txBody>
          <a:bodyPr/>
          <a:lstStyle/>
          <a:p>
            <a:pPr eaLnBrk="1" hangingPunct="1"/>
            <a:r>
              <a:rPr lang="en-US" altLang="en-US" sz="3600" b="1"/>
              <a:t>Abstract</a:t>
            </a:r>
          </a:p>
        </p:txBody>
      </p:sp>
      <p:sp>
        <p:nvSpPr>
          <p:cNvPr id="24579" name="Rectangle 3">
            <a:extLst>
              <a:ext uri="{FF2B5EF4-FFF2-40B4-BE49-F238E27FC236}">
                <a16:creationId xmlns:a16="http://schemas.microsoft.com/office/drawing/2014/main" id="{31CBBAA0-F870-A15D-F762-E0A8C12C4B9F}"/>
              </a:ext>
            </a:extLst>
          </p:cNvPr>
          <p:cNvSpPr>
            <a:spLocks noGrp="1" noChangeArrowheads="1"/>
          </p:cNvSpPr>
          <p:nvPr>
            <p:ph type="body" idx="1"/>
          </p:nvPr>
        </p:nvSpPr>
        <p:spPr>
          <a:xfrm>
            <a:off x="457200" y="2209800"/>
            <a:ext cx="8686800" cy="4038600"/>
          </a:xfrm>
        </p:spPr>
        <p:txBody>
          <a:bodyPr/>
          <a:lstStyle/>
          <a:p>
            <a:pPr eaLnBrk="1" hangingPunct="1">
              <a:lnSpc>
                <a:spcPct val="90000"/>
              </a:lnSpc>
            </a:pPr>
            <a:r>
              <a:rPr lang="en-US" altLang="en-US" sz="2400"/>
              <a:t>Maximum of 300 words (include word count in proposal)</a:t>
            </a:r>
          </a:p>
          <a:p>
            <a:pPr eaLnBrk="1" hangingPunct="1">
              <a:lnSpc>
                <a:spcPct val="90000"/>
              </a:lnSpc>
            </a:pPr>
            <a:r>
              <a:rPr lang="en-US" altLang="en-US" sz="2400"/>
              <a:t>Provides the first impression of your project </a:t>
            </a:r>
          </a:p>
          <a:p>
            <a:pPr eaLnBrk="1" hangingPunct="1">
              <a:lnSpc>
                <a:spcPct val="90000"/>
              </a:lnSpc>
            </a:pPr>
            <a:r>
              <a:rPr lang="en-US" altLang="en-US" sz="2400"/>
              <a:t>Explains key elements of proposal (future tense)</a:t>
            </a:r>
          </a:p>
          <a:p>
            <a:pPr eaLnBrk="1" hangingPunct="1">
              <a:lnSpc>
                <a:spcPct val="90000"/>
              </a:lnSpc>
            </a:pPr>
            <a:r>
              <a:rPr lang="en-US" altLang="en-US" sz="2400"/>
              <a:t>Includes summary of: </a:t>
            </a:r>
          </a:p>
          <a:p>
            <a:pPr lvl="1" eaLnBrk="1" hangingPunct="1">
              <a:lnSpc>
                <a:spcPct val="90000"/>
              </a:lnSpc>
            </a:pPr>
            <a:r>
              <a:rPr lang="en-US" altLang="en-US" sz="2000"/>
              <a:t>Purpose, importance and specific goals</a:t>
            </a:r>
          </a:p>
          <a:p>
            <a:pPr lvl="1" eaLnBrk="1" hangingPunct="1">
              <a:lnSpc>
                <a:spcPct val="90000"/>
              </a:lnSpc>
            </a:pPr>
            <a:r>
              <a:rPr lang="en-US" altLang="en-US" sz="2000"/>
              <a:t>Planned research design, methods and analysis</a:t>
            </a:r>
          </a:p>
          <a:p>
            <a:pPr eaLnBrk="1" hangingPunct="1">
              <a:lnSpc>
                <a:spcPct val="90000"/>
              </a:lnSpc>
            </a:pPr>
            <a:r>
              <a:rPr lang="en-US" altLang="en-US" sz="2400"/>
              <a:t>Look at other abstracts for ideas</a:t>
            </a:r>
          </a:p>
          <a:p>
            <a:pPr lvl="1" eaLnBrk="1" hangingPunct="1">
              <a:lnSpc>
                <a:spcPct val="90000"/>
              </a:lnSpc>
            </a:pPr>
            <a:r>
              <a:rPr lang="en-US" altLang="en-US" sz="2000"/>
              <a:t>Previous Munn Grants</a:t>
            </a:r>
          </a:p>
          <a:p>
            <a:pPr lvl="1" eaLnBrk="1" hangingPunct="1">
              <a:lnSpc>
                <a:spcPct val="90000"/>
              </a:lnSpc>
            </a:pPr>
            <a:r>
              <a:rPr lang="en-US" altLang="en-US" sz="2000"/>
              <a:t>Published research articles</a:t>
            </a:r>
          </a:p>
          <a:p>
            <a:pPr lvl="1" eaLnBrk="1" hangingPunct="1">
              <a:lnSpc>
                <a:spcPct val="90000"/>
              </a:lnSpc>
            </a:pPr>
            <a:r>
              <a:rPr lang="en-US" altLang="en-US" sz="2000"/>
              <a:t>NIH RePORTER (Research Portfolio Online Reporting Tools)</a:t>
            </a:r>
          </a:p>
          <a:p>
            <a:pPr lvl="1" eaLnBrk="1" hangingPunct="1">
              <a:lnSpc>
                <a:spcPct val="90000"/>
              </a:lnSpc>
              <a:buFontTx/>
              <a:buNone/>
            </a:pPr>
            <a:r>
              <a:rPr lang="en-US" altLang="en-US" sz="2000"/>
              <a:t>              (http://projectreporter.nih.gov/reporter.cfm)</a:t>
            </a:r>
          </a:p>
        </p:txBody>
      </p:sp>
      <p:sp>
        <p:nvSpPr>
          <p:cNvPr id="24580" name="Slide Number Placeholder 3">
            <a:extLst>
              <a:ext uri="{FF2B5EF4-FFF2-40B4-BE49-F238E27FC236}">
                <a16:creationId xmlns:a16="http://schemas.microsoft.com/office/drawing/2014/main" id="{E007C7A4-774F-FC08-7AE8-40D4B4FDC0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FC7479A-CFC3-B74D-9EE6-FBED9C0FE84E}" type="slidenum">
              <a:rPr lang="en-US" altLang="en-US" sz="1400" smtClean="0"/>
              <a:pPr>
                <a:spcBef>
                  <a:spcPct val="0"/>
                </a:spcBef>
                <a:buFontTx/>
                <a:buNone/>
              </a:pPr>
              <a:t>21</a:t>
            </a:fld>
            <a:endParaRPr lang="en-US" altLang="en-US" sz="1400"/>
          </a:p>
        </p:txBody>
      </p:sp>
      <p:sp>
        <p:nvSpPr>
          <p:cNvPr id="2" name="Rectangle 1">
            <a:extLst>
              <a:ext uri="{FF2B5EF4-FFF2-40B4-BE49-F238E27FC236}">
                <a16:creationId xmlns:a16="http://schemas.microsoft.com/office/drawing/2014/main" id="{0D3EF7A9-8EC2-3450-443C-A7A9E4574A87}"/>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FDEAAC3-24B0-C6FD-8B78-802DC3207585}"/>
              </a:ext>
            </a:extLst>
          </p:cNvPr>
          <p:cNvSpPr>
            <a:spLocks noGrp="1" noChangeArrowheads="1"/>
          </p:cNvSpPr>
          <p:nvPr>
            <p:ph type="title"/>
          </p:nvPr>
        </p:nvSpPr>
        <p:spPr>
          <a:xfrm>
            <a:off x="312738" y="1374775"/>
            <a:ext cx="8374062" cy="838200"/>
          </a:xfrm>
        </p:spPr>
        <p:txBody>
          <a:bodyPr/>
          <a:lstStyle/>
          <a:p>
            <a:pPr eaLnBrk="1" hangingPunct="1"/>
            <a:r>
              <a:rPr lang="en-US" altLang="en-US" sz="3600" b="1"/>
              <a:t>Specific Aims  </a:t>
            </a:r>
            <a:br>
              <a:rPr lang="en-US" altLang="en-US" sz="3600" b="1"/>
            </a:br>
            <a:r>
              <a:rPr lang="en-US" altLang="en-US" sz="2800"/>
              <a:t>(No more than 1 page)</a:t>
            </a:r>
          </a:p>
        </p:txBody>
      </p:sp>
      <p:sp>
        <p:nvSpPr>
          <p:cNvPr id="25603" name="Rectangle 3">
            <a:extLst>
              <a:ext uri="{FF2B5EF4-FFF2-40B4-BE49-F238E27FC236}">
                <a16:creationId xmlns:a16="http://schemas.microsoft.com/office/drawing/2014/main" id="{38DBEACA-50D2-F328-A88D-76535B17B857}"/>
              </a:ext>
            </a:extLst>
          </p:cNvPr>
          <p:cNvSpPr>
            <a:spLocks noGrp="1" noChangeArrowheads="1"/>
          </p:cNvSpPr>
          <p:nvPr>
            <p:ph type="body" idx="1"/>
          </p:nvPr>
        </p:nvSpPr>
        <p:spPr>
          <a:xfrm>
            <a:off x="533400" y="2362200"/>
            <a:ext cx="8382000" cy="3276600"/>
          </a:xfrm>
        </p:spPr>
        <p:txBody>
          <a:bodyPr/>
          <a:lstStyle/>
          <a:p>
            <a:pPr eaLnBrk="1" hangingPunct="1">
              <a:lnSpc>
                <a:spcPct val="150000"/>
              </a:lnSpc>
            </a:pPr>
            <a:r>
              <a:rPr lang="en-US" altLang="en-US" sz="2000" b="1" dirty="0"/>
              <a:t>Specific Aim </a:t>
            </a:r>
            <a:r>
              <a:rPr lang="en-US" altLang="en-US" sz="2000" dirty="0"/>
              <a:t>(general long-term objective) </a:t>
            </a:r>
          </a:p>
          <a:p>
            <a:pPr lvl="1" eaLnBrk="1" hangingPunct="1">
              <a:lnSpc>
                <a:spcPct val="150000"/>
              </a:lnSpc>
            </a:pPr>
            <a:r>
              <a:rPr lang="en-US" altLang="en-US" sz="2000" dirty="0"/>
              <a:t>e.g.  Change practice, Innovate, Solve a problem</a:t>
            </a:r>
          </a:p>
          <a:p>
            <a:pPr eaLnBrk="1" hangingPunct="1">
              <a:lnSpc>
                <a:spcPct val="150000"/>
              </a:lnSpc>
            </a:pPr>
            <a:r>
              <a:rPr lang="en-US" altLang="en-US" sz="2000" dirty="0"/>
              <a:t>Hypothesis or research question </a:t>
            </a:r>
          </a:p>
          <a:p>
            <a:pPr lvl="1" eaLnBrk="1" hangingPunct="1">
              <a:lnSpc>
                <a:spcPct val="150000"/>
              </a:lnSpc>
            </a:pPr>
            <a:r>
              <a:rPr lang="en-US" altLang="en-US" sz="2000" dirty="0"/>
              <a:t>Tells reader what details will be studied</a:t>
            </a:r>
          </a:p>
          <a:p>
            <a:pPr lvl="2" eaLnBrk="1" hangingPunct="1">
              <a:lnSpc>
                <a:spcPct val="150000"/>
              </a:lnSpc>
            </a:pPr>
            <a:r>
              <a:rPr lang="en-US" altLang="en-US" sz="2000" dirty="0"/>
              <a:t>Delineate variables of interest</a:t>
            </a:r>
          </a:p>
          <a:p>
            <a:pPr lvl="1" eaLnBrk="1" hangingPunct="1">
              <a:lnSpc>
                <a:spcPct val="150000"/>
              </a:lnSpc>
            </a:pPr>
            <a:r>
              <a:rPr lang="en-US" altLang="en-US" sz="2000" dirty="0"/>
              <a:t>Succinct description of topic to be studied </a:t>
            </a:r>
          </a:p>
          <a:p>
            <a:pPr lvl="1" eaLnBrk="1" hangingPunct="1">
              <a:lnSpc>
                <a:spcPct val="150000"/>
              </a:lnSpc>
            </a:pPr>
            <a:r>
              <a:rPr lang="en-US" altLang="en-US" sz="2000" dirty="0"/>
              <a:t>Frames the study focus</a:t>
            </a:r>
          </a:p>
        </p:txBody>
      </p:sp>
      <p:sp>
        <p:nvSpPr>
          <p:cNvPr id="25604" name="Slide Number Placeholder 3">
            <a:extLst>
              <a:ext uri="{FF2B5EF4-FFF2-40B4-BE49-F238E27FC236}">
                <a16:creationId xmlns:a16="http://schemas.microsoft.com/office/drawing/2014/main" id="{9D014240-4E5E-EA85-B669-6CD386A3657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DAF61FB-D526-EE46-8FEA-345FBF05C2CA}" type="slidenum">
              <a:rPr lang="en-US" altLang="en-US" sz="1400" smtClean="0"/>
              <a:pPr>
                <a:spcBef>
                  <a:spcPct val="0"/>
                </a:spcBef>
                <a:buFontTx/>
                <a:buNone/>
              </a:pPr>
              <a:t>22</a:t>
            </a:fld>
            <a:endParaRPr lang="en-US" altLang="en-US" sz="1400"/>
          </a:p>
        </p:txBody>
      </p:sp>
      <p:sp>
        <p:nvSpPr>
          <p:cNvPr id="2" name="Rectangle 1">
            <a:extLst>
              <a:ext uri="{FF2B5EF4-FFF2-40B4-BE49-F238E27FC236}">
                <a16:creationId xmlns:a16="http://schemas.microsoft.com/office/drawing/2014/main" id="{8C341F7D-4B93-00F2-C695-98968FA40EBF}"/>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DBC3F78-8430-F37C-815F-F7A74702D8FA}"/>
              </a:ext>
            </a:extLst>
          </p:cNvPr>
          <p:cNvSpPr>
            <a:spLocks noGrp="1" noChangeArrowheads="1"/>
          </p:cNvSpPr>
          <p:nvPr>
            <p:ph type="title"/>
          </p:nvPr>
        </p:nvSpPr>
        <p:spPr>
          <a:xfrm>
            <a:off x="533400" y="1295400"/>
            <a:ext cx="8226425" cy="1143000"/>
          </a:xfrm>
        </p:spPr>
        <p:txBody>
          <a:bodyPr/>
          <a:lstStyle/>
          <a:p>
            <a:pPr eaLnBrk="1" hangingPunct="1">
              <a:lnSpc>
                <a:spcPct val="70000"/>
              </a:lnSpc>
            </a:pPr>
            <a:r>
              <a:rPr lang="en-US" altLang="en-US" sz="3600" b="1"/>
              <a:t>Background and Significance </a:t>
            </a:r>
            <a:br>
              <a:rPr lang="en-US" altLang="en-US" b="1"/>
            </a:br>
            <a:r>
              <a:rPr lang="en-US" altLang="en-US" b="1"/>
              <a:t> </a:t>
            </a:r>
            <a:r>
              <a:rPr lang="en-US" altLang="en-US" sz="2800"/>
              <a:t>(No more than 2 pages)</a:t>
            </a:r>
          </a:p>
        </p:txBody>
      </p:sp>
      <p:sp>
        <p:nvSpPr>
          <p:cNvPr id="26627" name="Rectangle 3">
            <a:extLst>
              <a:ext uri="{FF2B5EF4-FFF2-40B4-BE49-F238E27FC236}">
                <a16:creationId xmlns:a16="http://schemas.microsoft.com/office/drawing/2014/main" id="{73E8265E-F88F-A5FA-911D-D50B32CB81A1}"/>
              </a:ext>
            </a:extLst>
          </p:cNvPr>
          <p:cNvSpPr>
            <a:spLocks noGrp="1" noChangeArrowheads="1"/>
          </p:cNvSpPr>
          <p:nvPr>
            <p:ph type="body" idx="1"/>
          </p:nvPr>
        </p:nvSpPr>
        <p:spPr>
          <a:xfrm>
            <a:off x="457200" y="2514600"/>
            <a:ext cx="8153400" cy="3962400"/>
          </a:xfrm>
        </p:spPr>
        <p:txBody>
          <a:bodyPr/>
          <a:lstStyle/>
          <a:p>
            <a:pPr eaLnBrk="1" hangingPunct="1">
              <a:lnSpc>
                <a:spcPct val="90000"/>
              </a:lnSpc>
            </a:pPr>
            <a:r>
              <a:rPr lang="en-US" altLang="en-US" sz="2800" b="1"/>
              <a:t>Clinical problem of interest</a:t>
            </a:r>
          </a:p>
          <a:p>
            <a:pPr eaLnBrk="1" hangingPunct="1">
              <a:lnSpc>
                <a:spcPct val="90000"/>
              </a:lnSpc>
            </a:pPr>
            <a:r>
              <a:rPr lang="en-US" altLang="en-US" sz="2800" b="1"/>
              <a:t>Highlights of literature search</a:t>
            </a:r>
          </a:p>
          <a:p>
            <a:pPr lvl="1" eaLnBrk="1" hangingPunct="1">
              <a:lnSpc>
                <a:spcPct val="90000"/>
              </a:lnSpc>
            </a:pPr>
            <a:r>
              <a:rPr lang="en-US" altLang="en-US" sz="2400"/>
              <a:t>What is &amp; is not known</a:t>
            </a:r>
          </a:p>
          <a:p>
            <a:pPr lvl="1" eaLnBrk="1" hangingPunct="1">
              <a:lnSpc>
                <a:spcPct val="90000"/>
              </a:lnSpc>
            </a:pPr>
            <a:r>
              <a:rPr lang="en-US" altLang="en-US" sz="2400"/>
              <a:t>Areas of ambiguity or contradictions</a:t>
            </a:r>
          </a:p>
          <a:p>
            <a:pPr eaLnBrk="1" hangingPunct="1">
              <a:lnSpc>
                <a:spcPct val="90000"/>
              </a:lnSpc>
            </a:pPr>
            <a:r>
              <a:rPr lang="en-US" altLang="en-US" sz="2800" b="1"/>
              <a:t>Significance</a:t>
            </a:r>
          </a:p>
          <a:p>
            <a:pPr lvl="1" eaLnBrk="1" hangingPunct="1">
              <a:lnSpc>
                <a:spcPct val="90000"/>
              </a:lnSpc>
              <a:spcBef>
                <a:spcPct val="0"/>
              </a:spcBef>
            </a:pPr>
            <a:r>
              <a:rPr lang="en-US" altLang="en-US" sz="2400"/>
              <a:t>Potential contributions of study to:</a:t>
            </a:r>
            <a:r>
              <a:rPr lang="en-US" altLang="en-US" sz="3600"/>
              <a:t> </a:t>
            </a:r>
          </a:p>
          <a:p>
            <a:pPr lvl="2" eaLnBrk="1" hangingPunct="1">
              <a:lnSpc>
                <a:spcPct val="90000"/>
              </a:lnSpc>
            </a:pPr>
            <a:r>
              <a:rPr lang="en-US" altLang="en-US"/>
              <a:t>Practice of nursing </a:t>
            </a:r>
          </a:p>
          <a:p>
            <a:pPr lvl="2" eaLnBrk="1" hangingPunct="1">
              <a:lnSpc>
                <a:spcPct val="90000"/>
              </a:lnSpc>
            </a:pPr>
            <a:r>
              <a:rPr lang="en-US" altLang="en-US"/>
              <a:t>Patient and family outcomes</a:t>
            </a:r>
          </a:p>
          <a:p>
            <a:pPr lvl="2" eaLnBrk="1" hangingPunct="1">
              <a:lnSpc>
                <a:spcPct val="90000"/>
              </a:lnSpc>
            </a:pPr>
            <a:r>
              <a:rPr lang="en-US" altLang="en-US"/>
              <a:t>MGH PCS Goals / Initiatives</a:t>
            </a:r>
          </a:p>
        </p:txBody>
      </p:sp>
      <p:sp>
        <p:nvSpPr>
          <p:cNvPr id="26628" name="Slide Number Placeholder 3">
            <a:extLst>
              <a:ext uri="{FF2B5EF4-FFF2-40B4-BE49-F238E27FC236}">
                <a16:creationId xmlns:a16="http://schemas.microsoft.com/office/drawing/2014/main" id="{5F4BA6F6-1879-BA4B-F9AF-256205F710B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F848301-A4A5-7B4E-87EE-A933A45119F0}" type="slidenum">
              <a:rPr lang="en-US" altLang="en-US" sz="1400" smtClean="0"/>
              <a:pPr>
                <a:spcBef>
                  <a:spcPct val="0"/>
                </a:spcBef>
                <a:buFontTx/>
                <a:buNone/>
              </a:pPr>
              <a:t>23</a:t>
            </a:fld>
            <a:endParaRPr lang="en-US" altLang="en-US" sz="1400"/>
          </a:p>
        </p:txBody>
      </p:sp>
      <p:sp>
        <p:nvSpPr>
          <p:cNvPr id="2" name="Rectangle 1">
            <a:extLst>
              <a:ext uri="{FF2B5EF4-FFF2-40B4-BE49-F238E27FC236}">
                <a16:creationId xmlns:a16="http://schemas.microsoft.com/office/drawing/2014/main" id="{8BD6A173-C1B5-1D39-5FCD-3D2CDFFD66FF}"/>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91F535B-C0CD-9520-D886-682A8352BA73}"/>
              </a:ext>
            </a:extLst>
          </p:cNvPr>
          <p:cNvSpPr>
            <a:spLocks noGrp="1" noChangeArrowheads="1"/>
          </p:cNvSpPr>
          <p:nvPr>
            <p:ph type="title"/>
          </p:nvPr>
        </p:nvSpPr>
        <p:spPr>
          <a:xfrm>
            <a:off x="609600" y="1295400"/>
            <a:ext cx="8226425" cy="1143000"/>
          </a:xfrm>
        </p:spPr>
        <p:txBody>
          <a:bodyPr/>
          <a:lstStyle/>
          <a:p>
            <a:pPr eaLnBrk="1" hangingPunct="1"/>
            <a:r>
              <a:rPr lang="en-US" altLang="en-US" sz="3600" b="1"/>
              <a:t>Research Design</a:t>
            </a:r>
            <a:br>
              <a:rPr lang="en-US" altLang="en-US" sz="4000" b="1"/>
            </a:br>
            <a:r>
              <a:rPr lang="en-US" altLang="en-US" sz="2800"/>
              <a:t>(No more than 1 paragraph)</a:t>
            </a:r>
          </a:p>
        </p:txBody>
      </p:sp>
      <p:sp>
        <p:nvSpPr>
          <p:cNvPr id="28675" name="Rectangle 3">
            <a:extLst>
              <a:ext uri="{FF2B5EF4-FFF2-40B4-BE49-F238E27FC236}">
                <a16:creationId xmlns:a16="http://schemas.microsoft.com/office/drawing/2014/main" id="{13B8A9B2-309B-3941-C4B5-2AAF26F05996}"/>
              </a:ext>
            </a:extLst>
          </p:cNvPr>
          <p:cNvSpPr>
            <a:spLocks noGrp="1" noChangeArrowheads="1"/>
          </p:cNvSpPr>
          <p:nvPr>
            <p:ph type="body" idx="1"/>
          </p:nvPr>
        </p:nvSpPr>
        <p:spPr>
          <a:xfrm>
            <a:off x="307975" y="2438400"/>
            <a:ext cx="8836025" cy="4038600"/>
          </a:xfrm>
        </p:spPr>
        <p:txBody>
          <a:bodyPr/>
          <a:lstStyle/>
          <a:p>
            <a:pPr marL="457200" lvl="1" indent="0" eaLnBrk="1" hangingPunct="1">
              <a:lnSpc>
                <a:spcPct val="110000"/>
              </a:lnSpc>
              <a:buFontTx/>
              <a:buNone/>
            </a:pPr>
            <a:endParaRPr lang="en-US" altLang="en-US" dirty="0"/>
          </a:p>
          <a:p>
            <a:pPr marL="457200" lvl="1" indent="0" eaLnBrk="1" hangingPunct="1">
              <a:lnSpc>
                <a:spcPct val="110000"/>
              </a:lnSpc>
              <a:buFontTx/>
              <a:buNone/>
            </a:pPr>
            <a:r>
              <a:rPr lang="en-US" altLang="en-US" dirty="0"/>
              <a:t>Explain the basic design of the study</a:t>
            </a:r>
          </a:p>
          <a:p>
            <a:pPr marL="457200" lvl="1" indent="0" eaLnBrk="1" hangingPunct="1">
              <a:lnSpc>
                <a:spcPct val="110000"/>
              </a:lnSpc>
              <a:buFontTx/>
              <a:buNone/>
            </a:pPr>
            <a:r>
              <a:rPr lang="en-US" altLang="en-US" dirty="0"/>
              <a:t>	Descriptive</a:t>
            </a:r>
          </a:p>
          <a:p>
            <a:pPr marL="457200" lvl="1" indent="0" eaLnBrk="1" hangingPunct="1">
              <a:lnSpc>
                <a:spcPct val="110000"/>
              </a:lnSpc>
              <a:buFontTx/>
              <a:buNone/>
            </a:pPr>
            <a:r>
              <a:rPr lang="en-US" altLang="en-US" dirty="0"/>
              <a:t>	Clinical trial</a:t>
            </a:r>
          </a:p>
          <a:p>
            <a:pPr marL="457200" lvl="1" indent="0" eaLnBrk="1" hangingPunct="1">
              <a:lnSpc>
                <a:spcPct val="110000"/>
              </a:lnSpc>
              <a:buFontTx/>
              <a:buNone/>
            </a:pPr>
            <a:r>
              <a:rPr lang="en-US" altLang="en-US" dirty="0"/>
              <a:t>     Comparative </a:t>
            </a:r>
          </a:p>
        </p:txBody>
      </p:sp>
      <p:sp>
        <p:nvSpPr>
          <p:cNvPr id="28676" name="Slide Number Placeholder 3">
            <a:extLst>
              <a:ext uri="{FF2B5EF4-FFF2-40B4-BE49-F238E27FC236}">
                <a16:creationId xmlns:a16="http://schemas.microsoft.com/office/drawing/2014/main" id="{ED0CB82B-0FA8-E33C-110A-C39A7BA12F5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5BE79C9-9DE3-9E48-8EDF-69156E3C0BC6}" type="slidenum">
              <a:rPr lang="en-US" altLang="en-US" sz="1400" smtClean="0"/>
              <a:pPr>
                <a:spcBef>
                  <a:spcPct val="0"/>
                </a:spcBef>
                <a:buFontTx/>
                <a:buNone/>
              </a:pPr>
              <a:t>24</a:t>
            </a:fld>
            <a:endParaRPr lang="en-US" altLang="en-US" sz="1400"/>
          </a:p>
        </p:txBody>
      </p:sp>
      <p:sp>
        <p:nvSpPr>
          <p:cNvPr id="2" name="Rectangle 1">
            <a:extLst>
              <a:ext uri="{FF2B5EF4-FFF2-40B4-BE49-F238E27FC236}">
                <a16:creationId xmlns:a16="http://schemas.microsoft.com/office/drawing/2014/main" id="{6F086FB2-F678-F583-4982-EE394C12A6C5}"/>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E316F386-837A-A3C8-512B-99AF49380BE4}"/>
              </a:ext>
            </a:extLst>
          </p:cNvPr>
          <p:cNvSpPr>
            <a:spLocks noGrp="1" noChangeArrowheads="1"/>
          </p:cNvSpPr>
          <p:nvPr>
            <p:ph type="title"/>
          </p:nvPr>
        </p:nvSpPr>
        <p:spPr>
          <a:xfrm>
            <a:off x="320675" y="352425"/>
            <a:ext cx="8374063" cy="3124200"/>
          </a:xfrm>
        </p:spPr>
        <p:txBody>
          <a:bodyPr/>
          <a:lstStyle/>
          <a:p>
            <a:r>
              <a:rPr lang="en-US" altLang="en-US" sz="3600" b="1"/>
              <a:t>Subject Selection </a:t>
            </a:r>
            <a:br>
              <a:rPr lang="en-US" altLang="en-US"/>
            </a:br>
            <a:r>
              <a:rPr lang="en-US" altLang="en-US" sz="2800"/>
              <a:t>(1 page)</a:t>
            </a:r>
          </a:p>
        </p:txBody>
      </p:sp>
      <p:sp>
        <p:nvSpPr>
          <p:cNvPr id="29699" name="Content Placeholder 2">
            <a:extLst>
              <a:ext uri="{FF2B5EF4-FFF2-40B4-BE49-F238E27FC236}">
                <a16:creationId xmlns:a16="http://schemas.microsoft.com/office/drawing/2014/main" id="{6C640213-CB8C-1555-3567-AE90029FA3D5}"/>
              </a:ext>
            </a:extLst>
          </p:cNvPr>
          <p:cNvSpPr>
            <a:spLocks noGrp="1" noChangeArrowheads="1"/>
          </p:cNvSpPr>
          <p:nvPr>
            <p:ph idx="1"/>
          </p:nvPr>
        </p:nvSpPr>
        <p:spPr>
          <a:xfrm>
            <a:off x="312738" y="2667000"/>
            <a:ext cx="8382000" cy="4572000"/>
          </a:xfrm>
        </p:spPr>
        <p:txBody>
          <a:bodyPr/>
          <a:lstStyle/>
          <a:p>
            <a:pPr eaLnBrk="1" hangingPunct="1">
              <a:lnSpc>
                <a:spcPct val="120000"/>
              </a:lnSpc>
            </a:pPr>
            <a:r>
              <a:rPr lang="en-US" altLang="en-US" sz="2600" b="1"/>
              <a:t>Who</a:t>
            </a:r>
            <a:r>
              <a:rPr lang="en-US" altLang="en-US" sz="2600"/>
              <a:t> will your study subjects be? Where?</a:t>
            </a:r>
          </a:p>
          <a:p>
            <a:pPr lvl="1" eaLnBrk="1" hangingPunct="1">
              <a:lnSpc>
                <a:spcPct val="120000"/>
              </a:lnSpc>
            </a:pPr>
            <a:r>
              <a:rPr lang="en-US" altLang="en-US" sz="2400"/>
              <a:t>Inclusion/Exclusion Criteria</a:t>
            </a:r>
          </a:p>
          <a:p>
            <a:pPr lvl="1" eaLnBrk="1" hangingPunct="1">
              <a:lnSpc>
                <a:spcPct val="120000"/>
              </a:lnSpc>
            </a:pPr>
            <a:r>
              <a:rPr lang="en-US" altLang="en-US" sz="2400"/>
              <a:t>Recruitment Procedures</a:t>
            </a:r>
          </a:p>
          <a:p>
            <a:pPr lvl="2" eaLnBrk="1" hangingPunct="1">
              <a:lnSpc>
                <a:spcPct val="120000"/>
              </a:lnSpc>
            </a:pPr>
            <a:r>
              <a:rPr lang="en-US" altLang="en-US" sz="2000"/>
              <a:t>How will potential subjects be identified </a:t>
            </a:r>
          </a:p>
          <a:p>
            <a:pPr lvl="2" eaLnBrk="1" hangingPunct="1">
              <a:lnSpc>
                <a:spcPct val="120000"/>
              </a:lnSpc>
            </a:pPr>
            <a:r>
              <a:rPr lang="en-US" altLang="en-US" sz="2000"/>
              <a:t>Description of recruitment material such as flyers, letter etc.</a:t>
            </a:r>
          </a:p>
          <a:p>
            <a:pPr lvl="2" eaLnBrk="1" hangingPunct="1">
              <a:lnSpc>
                <a:spcPct val="120000"/>
              </a:lnSpc>
            </a:pPr>
            <a:r>
              <a:rPr lang="en-US" altLang="en-US" sz="2000"/>
              <a:t>Who is responsible for identifying and recruiting subjects</a:t>
            </a:r>
          </a:p>
          <a:p>
            <a:pPr lvl="2" eaLnBrk="1" hangingPunct="1">
              <a:lnSpc>
                <a:spcPct val="120000"/>
              </a:lnSpc>
            </a:pPr>
            <a:r>
              <a:rPr lang="en-US" altLang="en-US" sz="2000"/>
              <a:t>When and where are potential subjects recruited</a:t>
            </a:r>
          </a:p>
          <a:p>
            <a:pPr lvl="2" eaLnBrk="1" hangingPunct="1">
              <a:lnSpc>
                <a:spcPct val="120000"/>
              </a:lnSpc>
            </a:pPr>
            <a:r>
              <a:rPr lang="en-US" altLang="en-US" sz="2000"/>
              <a:t>Methods used to enhance enrollment of diverse individuals and under-represented populations</a:t>
            </a:r>
          </a:p>
          <a:p>
            <a:pPr lvl="2" eaLnBrk="1" hangingPunct="1">
              <a:lnSpc>
                <a:spcPct val="120000"/>
              </a:lnSpc>
            </a:pPr>
            <a:endParaRPr lang="en-US" altLang="en-US" sz="2000"/>
          </a:p>
          <a:p>
            <a:endParaRPr lang="en-US" altLang="en-US"/>
          </a:p>
        </p:txBody>
      </p:sp>
      <p:sp>
        <p:nvSpPr>
          <p:cNvPr id="29700" name="Slide Number Placeholder 3">
            <a:extLst>
              <a:ext uri="{FF2B5EF4-FFF2-40B4-BE49-F238E27FC236}">
                <a16:creationId xmlns:a16="http://schemas.microsoft.com/office/drawing/2014/main" id="{8FCF2C45-194C-D525-C8A7-E58867EF8C2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C0D323-7CAC-1A4C-939B-2CD758D1F878}" type="slidenum">
              <a:rPr lang="en-US" altLang="en-US" smtClean="0"/>
              <a:pPr/>
              <a:t>25</a:t>
            </a:fld>
            <a:endParaRPr lang="en-US" altLang="en-US"/>
          </a:p>
        </p:txBody>
      </p:sp>
      <p:sp>
        <p:nvSpPr>
          <p:cNvPr id="2" name="Rectangle 1">
            <a:extLst>
              <a:ext uri="{FF2B5EF4-FFF2-40B4-BE49-F238E27FC236}">
                <a16:creationId xmlns:a16="http://schemas.microsoft.com/office/drawing/2014/main" id="{D3A6C0C2-4F00-AEF2-C7BE-4FB57BB175F5}"/>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C1EFBEB6-1CFF-33CB-CC27-239D4627673A}"/>
              </a:ext>
            </a:extLst>
          </p:cNvPr>
          <p:cNvSpPr>
            <a:spLocks noGrp="1" noChangeArrowheads="1"/>
          </p:cNvSpPr>
          <p:nvPr>
            <p:ph type="title"/>
          </p:nvPr>
        </p:nvSpPr>
        <p:spPr>
          <a:xfrm>
            <a:off x="358775" y="1066800"/>
            <a:ext cx="8374063" cy="1658938"/>
          </a:xfrm>
        </p:spPr>
        <p:txBody>
          <a:bodyPr/>
          <a:lstStyle/>
          <a:p>
            <a:r>
              <a:rPr lang="en-US" altLang="en-US" sz="3600" b="1"/>
              <a:t>Subject Enrollment</a:t>
            </a:r>
            <a:br>
              <a:rPr lang="en-US" altLang="en-US"/>
            </a:br>
            <a:r>
              <a:rPr lang="en-US" altLang="en-US" sz="2800"/>
              <a:t>(1 Page)</a:t>
            </a:r>
          </a:p>
        </p:txBody>
      </p:sp>
      <p:sp>
        <p:nvSpPr>
          <p:cNvPr id="30723" name="Content Placeholder 2">
            <a:extLst>
              <a:ext uri="{FF2B5EF4-FFF2-40B4-BE49-F238E27FC236}">
                <a16:creationId xmlns:a16="http://schemas.microsoft.com/office/drawing/2014/main" id="{00012DA1-9AE6-050E-D540-74899D614EF2}"/>
              </a:ext>
            </a:extLst>
          </p:cNvPr>
          <p:cNvSpPr>
            <a:spLocks noGrp="1" noChangeArrowheads="1"/>
          </p:cNvSpPr>
          <p:nvPr>
            <p:ph idx="1"/>
          </p:nvPr>
        </p:nvSpPr>
        <p:spPr>
          <a:xfrm>
            <a:off x="376238" y="2667000"/>
            <a:ext cx="8382000" cy="4572000"/>
          </a:xfrm>
        </p:spPr>
        <p:txBody>
          <a:bodyPr/>
          <a:lstStyle/>
          <a:p>
            <a:r>
              <a:rPr lang="en-US" altLang="en-US" sz="2800"/>
              <a:t>Describe pre-screening if applicable</a:t>
            </a:r>
          </a:p>
          <a:p>
            <a:r>
              <a:rPr lang="en-US" altLang="en-US" sz="2800"/>
              <a:t>Describe step-by-step procedure for consenting</a:t>
            </a:r>
          </a:p>
          <a:p>
            <a:pPr lvl="1"/>
            <a:r>
              <a:rPr lang="en-US" altLang="en-US" sz="2000"/>
              <a:t>Where and when informed consent will be obtained</a:t>
            </a:r>
          </a:p>
          <a:p>
            <a:pPr lvl="1"/>
            <a:r>
              <a:rPr lang="en-US" altLang="en-US" sz="2000"/>
              <a:t>Separate description for adults/children as applicable</a:t>
            </a:r>
          </a:p>
          <a:p>
            <a:pPr lvl="1"/>
            <a:r>
              <a:rPr lang="en-US" altLang="en-US" sz="2000"/>
              <a:t>Process for obtaining consent in non-English speakers</a:t>
            </a:r>
          </a:p>
          <a:p>
            <a:pPr lvl="1"/>
            <a:r>
              <a:rPr lang="en-US" altLang="en-US" sz="2000"/>
              <a:t>Procedures to minimize undue influence to enroll</a:t>
            </a:r>
          </a:p>
          <a:p>
            <a:r>
              <a:rPr lang="en-US" altLang="en-US" sz="2400"/>
              <a:t>Describe post-consent intervention assignment and randomization if applicable</a:t>
            </a:r>
          </a:p>
        </p:txBody>
      </p:sp>
      <p:sp>
        <p:nvSpPr>
          <p:cNvPr id="30724" name="Slide Number Placeholder 3">
            <a:extLst>
              <a:ext uri="{FF2B5EF4-FFF2-40B4-BE49-F238E27FC236}">
                <a16:creationId xmlns:a16="http://schemas.microsoft.com/office/drawing/2014/main" id="{C3BFD4E2-CC21-47B7-5965-CF618E928DD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8B14CC-2D7D-DE45-A522-70B424770BBF}" type="slidenum">
              <a:rPr lang="en-US" altLang="en-US" smtClean="0"/>
              <a:pPr/>
              <a:t>26</a:t>
            </a:fld>
            <a:endParaRPr lang="en-US" altLang="en-US"/>
          </a:p>
        </p:txBody>
      </p:sp>
      <p:sp>
        <p:nvSpPr>
          <p:cNvPr id="2" name="Rectangle 1">
            <a:extLst>
              <a:ext uri="{FF2B5EF4-FFF2-40B4-BE49-F238E27FC236}">
                <a16:creationId xmlns:a16="http://schemas.microsoft.com/office/drawing/2014/main" id="{2A13E3CF-0A63-70F6-58F9-30B70CDEAF2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F34D609-7529-8C62-66AC-C80119ACB763}"/>
              </a:ext>
            </a:extLst>
          </p:cNvPr>
          <p:cNvSpPr>
            <a:spLocks noGrp="1" noChangeArrowheads="1"/>
          </p:cNvSpPr>
          <p:nvPr>
            <p:ph type="title"/>
          </p:nvPr>
        </p:nvSpPr>
        <p:spPr>
          <a:xfrm>
            <a:off x="0" y="1447800"/>
            <a:ext cx="8374063" cy="838200"/>
          </a:xfrm>
        </p:spPr>
        <p:txBody>
          <a:bodyPr/>
          <a:lstStyle/>
          <a:p>
            <a:r>
              <a:rPr lang="en-US" altLang="en-US" sz="3600" b="1"/>
              <a:t>Study Procedures</a:t>
            </a:r>
            <a:br>
              <a:rPr lang="en-US" altLang="en-US" sz="3600"/>
            </a:br>
            <a:r>
              <a:rPr lang="en-US" altLang="en-US" sz="2800"/>
              <a:t>(3-page maximum)</a:t>
            </a:r>
          </a:p>
        </p:txBody>
      </p:sp>
      <p:sp>
        <p:nvSpPr>
          <p:cNvPr id="3" name="Content Placeholder 2">
            <a:extLst>
              <a:ext uri="{FF2B5EF4-FFF2-40B4-BE49-F238E27FC236}">
                <a16:creationId xmlns:a16="http://schemas.microsoft.com/office/drawing/2014/main" id="{A5099DF7-298C-D0C8-65F8-BA15343659D9}"/>
              </a:ext>
            </a:extLst>
          </p:cNvPr>
          <p:cNvSpPr>
            <a:spLocks noGrp="1"/>
          </p:cNvSpPr>
          <p:nvPr>
            <p:ph idx="1"/>
          </p:nvPr>
        </p:nvSpPr>
        <p:spPr>
          <a:xfrm>
            <a:off x="388938" y="2819400"/>
            <a:ext cx="8382000" cy="4267200"/>
          </a:xfrm>
        </p:spPr>
        <p:txBody>
          <a:bodyPr/>
          <a:lstStyle/>
          <a:p>
            <a:pPr eaLnBrk="1" hangingPunct="1">
              <a:lnSpc>
                <a:spcPct val="120000"/>
              </a:lnSpc>
              <a:defRPr/>
            </a:pPr>
            <a:r>
              <a:rPr lang="en-US" altLang="en-US" sz="2600" dirty="0"/>
              <a:t>Describe study visits, procedures, data collection</a:t>
            </a:r>
          </a:p>
          <a:p>
            <a:pPr lvl="1" eaLnBrk="1" hangingPunct="1">
              <a:lnSpc>
                <a:spcPct val="120000"/>
              </a:lnSpc>
              <a:defRPr/>
            </a:pPr>
            <a:r>
              <a:rPr lang="en-US" altLang="en-US" sz="2000" dirty="0"/>
              <a:t>Description of intervention if applicable</a:t>
            </a:r>
          </a:p>
          <a:p>
            <a:pPr lvl="1" eaLnBrk="1" hangingPunct="1">
              <a:lnSpc>
                <a:spcPct val="120000"/>
              </a:lnSpc>
              <a:defRPr/>
            </a:pPr>
            <a:r>
              <a:rPr lang="en-US" altLang="en-US" sz="2000" dirty="0"/>
              <a:t>Description of data variables collected methods of assessment, including instruments being used (psychometrics if indicated) </a:t>
            </a:r>
          </a:p>
          <a:p>
            <a:pPr lvl="1" eaLnBrk="1" hangingPunct="1">
              <a:lnSpc>
                <a:spcPct val="120000"/>
              </a:lnSpc>
              <a:defRPr/>
            </a:pPr>
            <a:r>
              <a:rPr lang="en-US" altLang="en-US" sz="2000" dirty="0"/>
              <a:t>Definition of outcomes primary and secondary</a:t>
            </a:r>
          </a:p>
          <a:p>
            <a:pPr lvl="1" eaLnBrk="1" hangingPunct="1">
              <a:lnSpc>
                <a:spcPct val="120000"/>
              </a:lnSpc>
              <a:defRPr/>
            </a:pPr>
            <a:r>
              <a:rPr lang="en-US" altLang="en-US" sz="2000" dirty="0"/>
              <a:t>Renumeration as applicable</a:t>
            </a:r>
          </a:p>
          <a:p>
            <a:pPr lvl="1" eaLnBrk="1" hangingPunct="1">
              <a:lnSpc>
                <a:spcPct val="120000"/>
              </a:lnSpc>
              <a:defRPr/>
            </a:pPr>
            <a:endParaRPr lang="en-US" altLang="en-US" sz="2000" dirty="0"/>
          </a:p>
          <a:p>
            <a:pPr marL="457200" lvl="1" indent="0" eaLnBrk="1" hangingPunct="1">
              <a:lnSpc>
                <a:spcPct val="120000"/>
              </a:lnSpc>
              <a:buFontTx/>
              <a:buNone/>
              <a:defRPr/>
            </a:pPr>
            <a:endParaRPr lang="en-US" altLang="en-US" sz="2000" dirty="0"/>
          </a:p>
          <a:p>
            <a:pPr>
              <a:defRPr/>
            </a:pPr>
            <a:endParaRPr lang="en-US" dirty="0"/>
          </a:p>
        </p:txBody>
      </p:sp>
      <p:sp>
        <p:nvSpPr>
          <p:cNvPr id="31748" name="Slide Number Placeholder 3">
            <a:extLst>
              <a:ext uri="{FF2B5EF4-FFF2-40B4-BE49-F238E27FC236}">
                <a16:creationId xmlns:a16="http://schemas.microsoft.com/office/drawing/2014/main" id="{B80F5EF4-64E4-A1A0-CA5E-4C3CFF869FE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8B5047-6E3F-204B-B370-804838395B19}" type="slidenum">
              <a:rPr lang="en-US" altLang="en-US" smtClean="0"/>
              <a:pPr/>
              <a:t>27</a:t>
            </a:fld>
            <a:endParaRPr lang="en-US" altLang="en-US"/>
          </a:p>
        </p:txBody>
      </p:sp>
      <p:sp>
        <p:nvSpPr>
          <p:cNvPr id="2" name="Rectangle 1">
            <a:extLst>
              <a:ext uri="{FF2B5EF4-FFF2-40B4-BE49-F238E27FC236}">
                <a16:creationId xmlns:a16="http://schemas.microsoft.com/office/drawing/2014/main" id="{B96151CE-9A59-2188-0F10-9FE07F02B047}"/>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350A00FC-939B-0630-E7BB-F12B4977EDDE}"/>
              </a:ext>
            </a:extLst>
          </p:cNvPr>
          <p:cNvSpPr>
            <a:spLocks noGrp="1" noChangeArrowheads="1"/>
          </p:cNvSpPr>
          <p:nvPr>
            <p:ph type="title"/>
          </p:nvPr>
        </p:nvSpPr>
        <p:spPr>
          <a:xfrm>
            <a:off x="292100" y="1374775"/>
            <a:ext cx="8374063" cy="838200"/>
          </a:xfrm>
        </p:spPr>
        <p:txBody>
          <a:bodyPr/>
          <a:lstStyle/>
          <a:p>
            <a:r>
              <a:rPr lang="en-US" altLang="en-US" sz="3600" b="1"/>
              <a:t>Expected risk, discomforts &amp; benefits</a:t>
            </a:r>
            <a:br>
              <a:rPr lang="en-US" altLang="en-US" sz="3600" b="1"/>
            </a:br>
            <a:endParaRPr lang="en-US" altLang="en-US" sz="2800"/>
          </a:p>
        </p:txBody>
      </p:sp>
      <p:sp>
        <p:nvSpPr>
          <p:cNvPr id="32771" name="Content Placeholder 2">
            <a:extLst>
              <a:ext uri="{FF2B5EF4-FFF2-40B4-BE49-F238E27FC236}">
                <a16:creationId xmlns:a16="http://schemas.microsoft.com/office/drawing/2014/main" id="{24F832A1-DFE6-562A-5EA6-DEFED6C41DC4}"/>
              </a:ext>
            </a:extLst>
          </p:cNvPr>
          <p:cNvSpPr>
            <a:spLocks noGrp="1" noChangeArrowheads="1"/>
          </p:cNvSpPr>
          <p:nvPr>
            <p:ph idx="1"/>
          </p:nvPr>
        </p:nvSpPr>
        <p:spPr>
          <a:xfrm>
            <a:off x="457200" y="2514600"/>
            <a:ext cx="8382000" cy="4206875"/>
          </a:xfrm>
        </p:spPr>
        <p:txBody>
          <a:bodyPr/>
          <a:lstStyle/>
          <a:p>
            <a:r>
              <a:rPr lang="en-US" altLang="en-US" sz="2600"/>
              <a:t>Brief description of any foreseeable risk or discomforts (1 paragraph)</a:t>
            </a:r>
          </a:p>
          <a:p>
            <a:pPr lvl="1"/>
            <a:r>
              <a:rPr lang="en-US" altLang="en-US" sz="1800"/>
              <a:t>includes psychological risks</a:t>
            </a:r>
          </a:p>
          <a:p>
            <a:pPr lvl="1"/>
            <a:r>
              <a:rPr lang="en-US" altLang="en-US" sz="1800"/>
              <a:t>risk related to privacy and confidentiality</a:t>
            </a:r>
          </a:p>
          <a:p>
            <a:r>
              <a:rPr lang="en-US" altLang="en-US" sz="2600"/>
              <a:t>Describe expected benefits (1 paragraph)</a:t>
            </a:r>
          </a:p>
          <a:p>
            <a:pPr lvl="1"/>
            <a:r>
              <a:rPr lang="en-US" altLang="en-US" sz="1800"/>
              <a:t>to individual</a:t>
            </a:r>
          </a:p>
          <a:p>
            <a:pPr lvl="1"/>
            <a:r>
              <a:rPr lang="en-US" altLang="en-US" sz="1800"/>
              <a:t>to other individuals and society</a:t>
            </a:r>
          </a:p>
          <a:p>
            <a:pPr lvl="1"/>
            <a:endParaRPr lang="en-US" altLang="en-US" sz="1800"/>
          </a:p>
          <a:p>
            <a:pPr lvl="1"/>
            <a:endParaRPr lang="en-US" altLang="en-US"/>
          </a:p>
        </p:txBody>
      </p:sp>
      <p:sp>
        <p:nvSpPr>
          <p:cNvPr id="32772" name="Slide Number Placeholder 3">
            <a:extLst>
              <a:ext uri="{FF2B5EF4-FFF2-40B4-BE49-F238E27FC236}">
                <a16:creationId xmlns:a16="http://schemas.microsoft.com/office/drawing/2014/main" id="{7C56F072-0CC9-63EE-25F4-11F44B8BD05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D1AFD6F-948D-E54B-BA20-BB0075B3ABA2}" type="slidenum">
              <a:rPr lang="en-US" altLang="en-US" sz="1400" smtClean="0"/>
              <a:pPr>
                <a:spcBef>
                  <a:spcPct val="0"/>
                </a:spcBef>
                <a:buFontTx/>
                <a:buNone/>
              </a:pPr>
              <a:t>28</a:t>
            </a:fld>
            <a:endParaRPr lang="en-US" altLang="en-US" sz="1400"/>
          </a:p>
        </p:txBody>
      </p:sp>
      <p:sp>
        <p:nvSpPr>
          <p:cNvPr id="2" name="Rectangle 1">
            <a:extLst>
              <a:ext uri="{FF2B5EF4-FFF2-40B4-BE49-F238E27FC236}">
                <a16:creationId xmlns:a16="http://schemas.microsoft.com/office/drawing/2014/main" id="{D724D3E3-0E92-59AB-08EB-F9544609978B}"/>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F3B5EB5-9792-2CA9-1ABA-D6CB2A7A3FFE}"/>
              </a:ext>
            </a:extLst>
          </p:cNvPr>
          <p:cNvSpPr>
            <a:spLocks noGrp="1" noChangeArrowheads="1"/>
          </p:cNvSpPr>
          <p:nvPr>
            <p:ph type="title"/>
          </p:nvPr>
        </p:nvSpPr>
        <p:spPr>
          <a:xfrm>
            <a:off x="609600" y="1371600"/>
            <a:ext cx="8226425" cy="914400"/>
          </a:xfrm>
        </p:spPr>
        <p:txBody>
          <a:bodyPr/>
          <a:lstStyle/>
          <a:p>
            <a:pPr eaLnBrk="1" hangingPunct="1"/>
            <a:r>
              <a:rPr lang="en-US" altLang="en-US" sz="3600" b="1"/>
              <a:t>Statistical Analysis</a:t>
            </a:r>
            <a:br>
              <a:rPr lang="en-US" altLang="en-US" sz="2800"/>
            </a:br>
            <a:r>
              <a:rPr lang="en-US" altLang="en-US" sz="2800"/>
              <a:t>( 1paragraph)</a:t>
            </a:r>
          </a:p>
        </p:txBody>
      </p:sp>
      <p:sp>
        <p:nvSpPr>
          <p:cNvPr id="29699" name="Rectangle 3">
            <a:extLst>
              <a:ext uri="{FF2B5EF4-FFF2-40B4-BE49-F238E27FC236}">
                <a16:creationId xmlns:a16="http://schemas.microsoft.com/office/drawing/2014/main" id="{FA92398D-219C-723A-E6BA-159714305A9C}"/>
              </a:ext>
            </a:extLst>
          </p:cNvPr>
          <p:cNvSpPr>
            <a:spLocks noGrp="1" noChangeArrowheads="1"/>
          </p:cNvSpPr>
          <p:nvPr>
            <p:ph type="body" idx="1"/>
          </p:nvPr>
        </p:nvSpPr>
        <p:spPr>
          <a:xfrm>
            <a:off x="150813" y="2514600"/>
            <a:ext cx="9144000" cy="4114800"/>
          </a:xfrm>
        </p:spPr>
        <p:txBody>
          <a:bodyPr/>
          <a:lstStyle/>
          <a:p>
            <a:pPr eaLnBrk="1" hangingPunct="1">
              <a:lnSpc>
                <a:spcPct val="140000"/>
              </a:lnSpc>
              <a:defRPr/>
            </a:pPr>
            <a:r>
              <a:rPr lang="en-US" altLang="en-US" sz="2400" dirty="0"/>
              <a:t>Plans for data management &amp; analysis </a:t>
            </a:r>
          </a:p>
          <a:p>
            <a:pPr lvl="1" eaLnBrk="1" hangingPunct="1">
              <a:lnSpc>
                <a:spcPct val="140000"/>
              </a:lnSpc>
              <a:defRPr/>
            </a:pPr>
            <a:r>
              <a:rPr lang="en-US" altLang="en-US" sz="2000" dirty="0"/>
              <a:t>Anticipated Statistical Methods if used</a:t>
            </a:r>
          </a:p>
          <a:p>
            <a:pPr lvl="1" eaLnBrk="1" hangingPunct="1">
              <a:lnSpc>
                <a:spcPct val="140000"/>
              </a:lnSpc>
              <a:defRPr/>
            </a:pPr>
            <a:r>
              <a:rPr lang="en-US" altLang="en-US" sz="2000" dirty="0"/>
              <a:t>Indicate how analysis will be done</a:t>
            </a:r>
          </a:p>
          <a:p>
            <a:pPr lvl="2" eaLnBrk="1" hangingPunct="1">
              <a:lnSpc>
                <a:spcPct val="140000"/>
              </a:lnSpc>
              <a:defRPr/>
            </a:pPr>
            <a:r>
              <a:rPr lang="en-US" altLang="en-US" sz="2000" dirty="0"/>
              <a:t>For each research question/hypothesis</a:t>
            </a:r>
          </a:p>
          <a:p>
            <a:pPr lvl="1" eaLnBrk="1" hangingPunct="1">
              <a:lnSpc>
                <a:spcPct val="140000"/>
              </a:lnSpc>
              <a:defRPr/>
            </a:pPr>
            <a:r>
              <a:rPr lang="en-US" altLang="en-US" sz="2000" dirty="0"/>
              <a:t>Analysis is appropriate for design &amp; question</a:t>
            </a:r>
          </a:p>
          <a:p>
            <a:pPr lvl="1" eaLnBrk="1" hangingPunct="1">
              <a:lnSpc>
                <a:spcPct val="140000"/>
              </a:lnSpc>
              <a:defRPr/>
            </a:pPr>
            <a:r>
              <a:rPr lang="en-US" altLang="en-US" sz="2000" dirty="0"/>
              <a:t>Power analysis if indicated</a:t>
            </a:r>
          </a:p>
          <a:p>
            <a:pPr marL="457200" lvl="1" indent="0" eaLnBrk="1" hangingPunct="1">
              <a:lnSpc>
                <a:spcPct val="140000"/>
              </a:lnSpc>
              <a:buFontTx/>
              <a:buNone/>
              <a:defRPr/>
            </a:pPr>
            <a:endParaRPr lang="en-US" altLang="en-US" sz="2000" dirty="0"/>
          </a:p>
        </p:txBody>
      </p:sp>
      <p:sp>
        <p:nvSpPr>
          <p:cNvPr id="33796" name="Slide Number Placeholder 3">
            <a:extLst>
              <a:ext uri="{FF2B5EF4-FFF2-40B4-BE49-F238E27FC236}">
                <a16:creationId xmlns:a16="http://schemas.microsoft.com/office/drawing/2014/main" id="{7EB4629C-46D0-E0EF-2893-081C4C4E76F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410A138-64AF-A144-8296-81CFB5AC5B21}" type="slidenum">
              <a:rPr lang="en-US" altLang="en-US" sz="1400" smtClean="0"/>
              <a:pPr>
                <a:spcBef>
                  <a:spcPct val="0"/>
                </a:spcBef>
                <a:buFontTx/>
                <a:buNone/>
              </a:pPr>
              <a:t>29</a:t>
            </a:fld>
            <a:endParaRPr lang="en-US" altLang="en-US" sz="1400"/>
          </a:p>
        </p:txBody>
      </p:sp>
      <p:sp>
        <p:nvSpPr>
          <p:cNvPr id="2" name="Rectangle 1">
            <a:extLst>
              <a:ext uri="{FF2B5EF4-FFF2-40B4-BE49-F238E27FC236}">
                <a16:creationId xmlns:a16="http://schemas.microsoft.com/office/drawing/2014/main" id="{BF8946AD-9DF7-EE73-3354-088C85DB9CDE}"/>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57C6D3A-D5A8-57CF-5949-817C9EE76FD0}"/>
              </a:ext>
            </a:extLst>
          </p:cNvPr>
          <p:cNvSpPr>
            <a:spLocks noGrp="1" noChangeArrowheads="1"/>
          </p:cNvSpPr>
          <p:nvPr>
            <p:ph type="title"/>
          </p:nvPr>
        </p:nvSpPr>
        <p:spPr>
          <a:xfrm>
            <a:off x="457200" y="1524000"/>
            <a:ext cx="8374063" cy="838200"/>
          </a:xfrm>
        </p:spPr>
        <p:txBody>
          <a:bodyPr/>
          <a:lstStyle/>
          <a:p>
            <a:pPr eaLnBrk="1" hangingPunct="1"/>
            <a:r>
              <a:rPr lang="en-US" altLang="en-US" sz="4000" b="1"/>
              <a:t>Background</a:t>
            </a:r>
          </a:p>
        </p:txBody>
      </p:sp>
      <p:sp>
        <p:nvSpPr>
          <p:cNvPr id="6147" name="Rectangle 3">
            <a:extLst>
              <a:ext uri="{FF2B5EF4-FFF2-40B4-BE49-F238E27FC236}">
                <a16:creationId xmlns:a16="http://schemas.microsoft.com/office/drawing/2014/main" id="{AD862407-D096-140F-531D-F71185233D2D}"/>
              </a:ext>
            </a:extLst>
          </p:cNvPr>
          <p:cNvSpPr>
            <a:spLocks noGrp="1" noChangeArrowheads="1"/>
          </p:cNvSpPr>
          <p:nvPr>
            <p:ph type="body" idx="1"/>
          </p:nvPr>
        </p:nvSpPr>
        <p:spPr>
          <a:xfrm>
            <a:off x="457200" y="2514600"/>
            <a:ext cx="8226425" cy="3735388"/>
          </a:xfrm>
          <a:noFill/>
        </p:spPr>
        <p:txBody>
          <a:bodyPr/>
          <a:lstStyle/>
          <a:p>
            <a:pPr eaLnBrk="1" hangingPunct="1">
              <a:lnSpc>
                <a:spcPct val="120000"/>
              </a:lnSpc>
              <a:spcBef>
                <a:spcPct val="30000"/>
              </a:spcBef>
            </a:pPr>
            <a:r>
              <a:rPr lang="en-US" altLang="en-US" sz="2400" dirty="0"/>
              <a:t>The Yvonne L. Munn Research Grant</a:t>
            </a:r>
            <a:r>
              <a:rPr lang="en-US" altLang="en-US" dirty="0"/>
              <a:t> </a:t>
            </a:r>
          </a:p>
          <a:p>
            <a:pPr lvl="1" eaLnBrk="1" hangingPunct="1">
              <a:lnSpc>
                <a:spcPct val="120000"/>
              </a:lnSpc>
              <a:spcBef>
                <a:spcPct val="30000"/>
              </a:spcBef>
            </a:pPr>
            <a:r>
              <a:rPr lang="en-US" altLang="en-US" sz="2000" dirty="0"/>
              <a:t>Initiated in 1998 </a:t>
            </a:r>
          </a:p>
          <a:p>
            <a:pPr lvl="1" eaLnBrk="1" hangingPunct="1">
              <a:lnSpc>
                <a:spcPct val="120000"/>
              </a:lnSpc>
              <a:spcBef>
                <a:spcPct val="30000"/>
              </a:spcBef>
            </a:pPr>
            <a:r>
              <a:rPr lang="en-US" altLang="en-US" sz="2000" dirty="0"/>
              <a:t>Recognition of MGH national nurse leader</a:t>
            </a:r>
          </a:p>
          <a:p>
            <a:pPr eaLnBrk="1" hangingPunct="1">
              <a:lnSpc>
                <a:spcPct val="120000"/>
              </a:lnSpc>
              <a:spcBef>
                <a:spcPct val="30000"/>
              </a:spcBef>
            </a:pPr>
            <a:r>
              <a:rPr lang="en-US" altLang="en-US" sz="2400" dirty="0"/>
              <a:t>Grant developed to fund studies by MGH nursing staff to advance Nursing Science and improve outcomes for patients &amp; families </a:t>
            </a:r>
          </a:p>
          <a:p>
            <a:pPr eaLnBrk="1" hangingPunct="1">
              <a:lnSpc>
                <a:spcPct val="120000"/>
              </a:lnSpc>
              <a:spcBef>
                <a:spcPct val="30000"/>
              </a:spcBef>
            </a:pPr>
            <a:r>
              <a:rPr lang="en-US" altLang="en-US" sz="2400" dirty="0"/>
              <a:t>To date, 50 studies have been funded</a:t>
            </a:r>
            <a:endParaRPr lang="en-US" altLang="en-US" sz="2400" dirty="0">
              <a:solidFill>
                <a:srgbClr val="00AE9E"/>
              </a:solidFill>
            </a:endParaRPr>
          </a:p>
        </p:txBody>
      </p:sp>
      <p:sp>
        <p:nvSpPr>
          <p:cNvPr id="6148" name="Slide Number Placeholder 3">
            <a:extLst>
              <a:ext uri="{FF2B5EF4-FFF2-40B4-BE49-F238E27FC236}">
                <a16:creationId xmlns:a16="http://schemas.microsoft.com/office/drawing/2014/main" id="{60455C2F-26B3-9205-C5C1-9D4800D603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C5679B8-45EB-DC47-BB18-CF36C3409FA8}" type="slidenum">
              <a:rPr lang="en-US" altLang="en-US" sz="1400" smtClean="0"/>
              <a:pPr>
                <a:spcBef>
                  <a:spcPct val="0"/>
                </a:spcBef>
                <a:buFontTx/>
                <a:buNone/>
              </a:pPr>
              <a:t>3</a:t>
            </a:fld>
            <a:endParaRPr lang="en-US" altLang="en-US" sz="1400"/>
          </a:p>
        </p:txBody>
      </p:sp>
      <p:sp>
        <p:nvSpPr>
          <p:cNvPr id="2" name="Rectangle 1">
            <a:extLst>
              <a:ext uri="{FF2B5EF4-FFF2-40B4-BE49-F238E27FC236}">
                <a16:creationId xmlns:a16="http://schemas.microsoft.com/office/drawing/2014/main" id="{8BF53278-D7EC-42F3-A2BC-0A3FB85FE303}"/>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4D98D5D1-BD9F-8E42-1698-82825B2BFC1F}"/>
              </a:ext>
            </a:extLst>
          </p:cNvPr>
          <p:cNvSpPr>
            <a:spLocks noGrp="1" noChangeArrowheads="1"/>
          </p:cNvSpPr>
          <p:nvPr>
            <p:ph type="title"/>
          </p:nvPr>
        </p:nvSpPr>
        <p:spPr>
          <a:xfrm>
            <a:off x="228600" y="1365250"/>
            <a:ext cx="8374063" cy="701675"/>
          </a:xfrm>
        </p:spPr>
        <p:txBody>
          <a:bodyPr/>
          <a:lstStyle/>
          <a:p>
            <a:r>
              <a:rPr lang="en-US" altLang="en-US" sz="3600" b="1"/>
              <a:t>Monitoring</a:t>
            </a:r>
            <a:r>
              <a:rPr lang="en-US" altLang="en-US"/>
              <a:t> </a:t>
            </a:r>
            <a:r>
              <a:rPr lang="en-US" altLang="en-US" sz="2800"/>
              <a:t>(1 page)</a:t>
            </a:r>
          </a:p>
        </p:txBody>
      </p:sp>
      <p:sp>
        <p:nvSpPr>
          <p:cNvPr id="34819" name="Content Placeholder 2">
            <a:extLst>
              <a:ext uri="{FF2B5EF4-FFF2-40B4-BE49-F238E27FC236}">
                <a16:creationId xmlns:a16="http://schemas.microsoft.com/office/drawing/2014/main" id="{2A720CD0-C126-2529-7A2A-0255E83E3382}"/>
              </a:ext>
            </a:extLst>
          </p:cNvPr>
          <p:cNvSpPr>
            <a:spLocks noGrp="1" noChangeArrowheads="1"/>
          </p:cNvSpPr>
          <p:nvPr>
            <p:ph idx="1"/>
          </p:nvPr>
        </p:nvSpPr>
        <p:spPr>
          <a:xfrm>
            <a:off x="457200" y="2212975"/>
            <a:ext cx="8382000" cy="4645025"/>
          </a:xfrm>
        </p:spPr>
        <p:txBody>
          <a:bodyPr/>
          <a:lstStyle/>
          <a:p>
            <a:r>
              <a:rPr lang="en-US" altLang="en-US"/>
              <a:t>Describe plan for monitoring to ensure safety</a:t>
            </a:r>
          </a:p>
          <a:p>
            <a:pPr lvl="1"/>
            <a:r>
              <a:rPr lang="en-US" altLang="en-US"/>
              <a:t>Brief description of how data will be reviewed</a:t>
            </a:r>
          </a:p>
          <a:p>
            <a:r>
              <a:rPr lang="en-US" altLang="en-US"/>
              <a:t>Describe plan to for Quality Assurance</a:t>
            </a:r>
          </a:p>
          <a:p>
            <a:pPr lvl="1"/>
            <a:r>
              <a:rPr lang="en-US" altLang="en-US"/>
              <a:t>Brief description to assure validity and integrity of the data and adherence to IRB-approved protocol</a:t>
            </a:r>
          </a:p>
          <a:p>
            <a:pPr lvl="1"/>
            <a:endParaRPr lang="en-US" altLang="en-US"/>
          </a:p>
          <a:p>
            <a:pPr lvl="1"/>
            <a:endParaRPr lang="en-US" altLang="en-US"/>
          </a:p>
        </p:txBody>
      </p:sp>
      <p:sp>
        <p:nvSpPr>
          <p:cNvPr id="34820" name="Slide Number Placeholder 3">
            <a:extLst>
              <a:ext uri="{FF2B5EF4-FFF2-40B4-BE49-F238E27FC236}">
                <a16:creationId xmlns:a16="http://schemas.microsoft.com/office/drawing/2014/main" id="{96406741-8D49-3262-4A59-786850452B8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BC8E159-53B5-8847-A7F8-F91D2689DE3C}" type="slidenum">
              <a:rPr lang="en-US" altLang="en-US" sz="1400" smtClean="0"/>
              <a:pPr>
                <a:spcBef>
                  <a:spcPct val="0"/>
                </a:spcBef>
                <a:buFontTx/>
                <a:buNone/>
              </a:pPr>
              <a:t>30</a:t>
            </a:fld>
            <a:endParaRPr lang="en-US" altLang="en-US" sz="1400"/>
          </a:p>
        </p:txBody>
      </p:sp>
      <p:sp>
        <p:nvSpPr>
          <p:cNvPr id="2" name="Rectangle 1">
            <a:extLst>
              <a:ext uri="{FF2B5EF4-FFF2-40B4-BE49-F238E27FC236}">
                <a16:creationId xmlns:a16="http://schemas.microsoft.com/office/drawing/2014/main" id="{7E751634-F576-71E4-EBE3-A2E8CB6173DE}"/>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C5F95F3A-A0B4-33AC-2356-109EBE26EBD7}"/>
              </a:ext>
            </a:extLst>
          </p:cNvPr>
          <p:cNvSpPr>
            <a:spLocks noGrp="1" noChangeArrowheads="1"/>
          </p:cNvSpPr>
          <p:nvPr>
            <p:ph type="title"/>
          </p:nvPr>
        </p:nvSpPr>
        <p:spPr>
          <a:xfrm>
            <a:off x="152400" y="1730375"/>
            <a:ext cx="8374063" cy="838200"/>
          </a:xfrm>
        </p:spPr>
        <p:txBody>
          <a:bodyPr/>
          <a:lstStyle/>
          <a:p>
            <a:r>
              <a:rPr lang="en-US" altLang="en-US" sz="3600"/>
              <a:t>Privacy and Confidentiality</a:t>
            </a:r>
            <a:br>
              <a:rPr lang="en-US" altLang="en-US" sz="3600"/>
            </a:br>
            <a:r>
              <a:rPr lang="en-US" altLang="en-US" sz="2800"/>
              <a:t>(1 paragraph)</a:t>
            </a:r>
          </a:p>
        </p:txBody>
      </p:sp>
      <p:sp>
        <p:nvSpPr>
          <p:cNvPr id="3" name="Content Placeholder 2">
            <a:extLst>
              <a:ext uri="{FF2B5EF4-FFF2-40B4-BE49-F238E27FC236}">
                <a16:creationId xmlns:a16="http://schemas.microsoft.com/office/drawing/2014/main" id="{5D7CB769-6F9C-A140-6D2A-B066A2132373}"/>
              </a:ext>
            </a:extLst>
          </p:cNvPr>
          <p:cNvSpPr>
            <a:spLocks noGrp="1"/>
          </p:cNvSpPr>
          <p:nvPr>
            <p:ph idx="1"/>
          </p:nvPr>
        </p:nvSpPr>
        <p:spPr>
          <a:xfrm>
            <a:off x="457200" y="4197350"/>
            <a:ext cx="8382000" cy="4572000"/>
          </a:xfrm>
        </p:spPr>
        <p:txBody>
          <a:bodyPr/>
          <a:lstStyle/>
          <a:p>
            <a:pPr>
              <a:defRPr/>
            </a:pPr>
            <a:r>
              <a:rPr lang="en-US" altLang="en-US" sz="2800" dirty="0"/>
              <a:t>Describe methods to protect privacy and maintenance of confidentiality</a:t>
            </a:r>
          </a:p>
          <a:p>
            <a:pPr marL="0" indent="0">
              <a:buFontTx/>
              <a:buNone/>
              <a:defRPr/>
            </a:pPr>
            <a:endParaRPr lang="en-US" dirty="0"/>
          </a:p>
        </p:txBody>
      </p:sp>
      <p:sp>
        <p:nvSpPr>
          <p:cNvPr id="35844" name="Slide Number Placeholder 3">
            <a:extLst>
              <a:ext uri="{FF2B5EF4-FFF2-40B4-BE49-F238E27FC236}">
                <a16:creationId xmlns:a16="http://schemas.microsoft.com/office/drawing/2014/main" id="{3CA80D9E-9249-2D25-3656-BE56793AF38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B7B78A-3A5E-BC45-B639-7AE127DD2FEE}" type="slidenum">
              <a:rPr lang="en-US" altLang="en-US" smtClean="0"/>
              <a:pPr/>
              <a:t>31</a:t>
            </a:fld>
            <a:endParaRPr lang="en-US" altLang="en-US"/>
          </a:p>
        </p:txBody>
      </p:sp>
      <p:sp>
        <p:nvSpPr>
          <p:cNvPr id="2" name="Rectangle 1">
            <a:extLst>
              <a:ext uri="{FF2B5EF4-FFF2-40B4-BE49-F238E27FC236}">
                <a16:creationId xmlns:a16="http://schemas.microsoft.com/office/drawing/2014/main" id="{7ED1A03F-E5B1-23A2-B1DB-7FA5BD0FC245}"/>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4C725EFB-6E12-2E67-B6DB-606A0874EFAE}"/>
              </a:ext>
            </a:extLst>
          </p:cNvPr>
          <p:cNvSpPr>
            <a:spLocks noGrp="1" noChangeArrowheads="1"/>
          </p:cNvSpPr>
          <p:nvPr>
            <p:ph type="title"/>
          </p:nvPr>
        </p:nvSpPr>
        <p:spPr>
          <a:xfrm>
            <a:off x="381000" y="1447800"/>
            <a:ext cx="8226425" cy="914400"/>
          </a:xfrm>
        </p:spPr>
        <p:txBody>
          <a:bodyPr/>
          <a:lstStyle/>
          <a:p>
            <a:pPr eaLnBrk="1" hangingPunct="1"/>
            <a:r>
              <a:rPr lang="en-US" altLang="en-US" sz="3600" b="1"/>
              <a:t>Potential Contributions</a:t>
            </a:r>
            <a:r>
              <a:rPr lang="en-US" altLang="en-US" sz="4000" b="1"/>
              <a:t> </a:t>
            </a:r>
            <a:br>
              <a:rPr lang="en-US" altLang="en-US" sz="4000" b="1"/>
            </a:br>
            <a:r>
              <a:rPr lang="en-US" altLang="en-US" sz="2400"/>
              <a:t>(No more than 1 page)</a:t>
            </a:r>
          </a:p>
        </p:txBody>
      </p:sp>
      <p:sp>
        <p:nvSpPr>
          <p:cNvPr id="36867" name="Rectangle 3">
            <a:extLst>
              <a:ext uri="{FF2B5EF4-FFF2-40B4-BE49-F238E27FC236}">
                <a16:creationId xmlns:a16="http://schemas.microsoft.com/office/drawing/2014/main" id="{969306C9-2A4F-C100-4196-FFEE5EEBDA8C}"/>
              </a:ext>
            </a:extLst>
          </p:cNvPr>
          <p:cNvSpPr>
            <a:spLocks noGrp="1" noChangeArrowheads="1"/>
          </p:cNvSpPr>
          <p:nvPr>
            <p:ph type="body" idx="1"/>
          </p:nvPr>
        </p:nvSpPr>
        <p:spPr>
          <a:xfrm>
            <a:off x="228600" y="2590800"/>
            <a:ext cx="9144000" cy="4038600"/>
          </a:xfrm>
        </p:spPr>
        <p:txBody>
          <a:bodyPr/>
          <a:lstStyle/>
          <a:p>
            <a:pPr eaLnBrk="1" hangingPunct="1">
              <a:lnSpc>
                <a:spcPct val="90000"/>
              </a:lnSpc>
            </a:pPr>
            <a:r>
              <a:rPr lang="en-US" altLang="en-US"/>
              <a:t>Potential contributions:</a:t>
            </a:r>
          </a:p>
          <a:p>
            <a:pPr lvl="1" eaLnBrk="1" hangingPunct="1">
              <a:lnSpc>
                <a:spcPct val="90000"/>
              </a:lnSpc>
            </a:pPr>
            <a:r>
              <a:rPr lang="en-US" altLang="en-US" sz="2400"/>
              <a:t>Improved nursing care of patients &amp; families</a:t>
            </a:r>
          </a:p>
          <a:p>
            <a:pPr lvl="1" eaLnBrk="1" hangingPunct="1">
              <a:lnSpc>
                <a:spcPct val="90000"/>
              </a:lnSpc>
            </a:pPr>
            <a:r>
              <a:rPr lang="en-US" altLang="en-US" sz="2400"/>
              <a:t>Enhanced quality of life</a:t>
            </a:r>
          </a:p>
          <a:p>
            <a:pPr lvl="1" eaLnBrk="1" hangingPunct="1">
              <a:lnSpc>
                <a:spcPct val="90000"/>
              </a:lnSpc>
            </a:pPr>
            <a:r>
              <a:rPr lang="en-US" altLang="en-US" sz="2400"/>
              <a:t>Advanced nursing knowledge</a:t>
            </a:r>
          </a:p>
          <a:p>
            <a:pPr lvl="1" eaLnBrk="1" hangingPunct="1">
              <a:lnSpc>
                <a:spcPct val="90000"/>
              </a:lnSpc>
            </a:pPr>
            <a:r>
              <a:rPr lang="en-US" altLang="en-US" sz="2400"/>
              <a:t>Improved patient comfort/satisfaction</a:t>
            </a:r>
          </a:p>
          <a:p>
            <a:pPr lvl="1" eaLnBrk="1" hangingPunct="1">
              <a:lnSpc>
                <a:spcPct val="90000"/>
              </a:lnSpc>
            </a:pPr>
            <a:r>
              <a:rPr lang="en-US" altLang="en-US" sz="2400"/>
              <a:t>Empowered patients, families, caregivers</a:t>
            </a:r>
          </a:p>
          <a:p>
            <a:pPr eaLnBrk="1" hangingPunct="1">
              <a:lnSpc>
                <a:spcPct val="90000"/>
              </a:lnSpc>
            </a:pPr>
            <a:r>
              <a:rPr lang="en-US" altLang="en-US"/>
              <a:t>Dissemination plan:</a:t>
            </a:r>
          </a:p>
          <a:p>
            <a:pPr lvl="1" eaLnBrk="1" hangingPunct="1">
              <a:lnSpc>
                <a:spcPct val="90000"/>
              </a:lnSpc>
            </a:pPr>
            <a:r>
              <a:rPr lang="en-US" altLang="en-US" sz="2400"/>
              <a:t>Presentations</a:t>
            </a:r>
          </a:p>
          <a:p>
            <a:pPr lvl="1" eaLnBrk="1" hangingPunct="1">
              <a:lnSpc>
                <a:spcPct val="90000"/>
              </a:lnSpc>
            </a:pPr>
            <a:r>
              <a:rPr lang="en-US" altLang="en-US" sz="2400"/>
              <a:t>Publications</a:t>
            </a:r>
          </a:p>
          <a:p>
            <a:pPr lvl="1" eaLnBrk="1" hangingPunct="1">
              <a:lnSpc>
                <a:spcPct val="90000"/>
              </a:lnSpc>
            </a:pPr>
            <a:endParaRPr lang="en-US" altLang="en-US" sz="2400"/>
          </a:p>
          <a:p>
            <a:pPr lvl="1" eaLnBrk="1" hangingPunct="1">
              <a:lnSpc>
                <a:spcPct val="90000"/>
              </a:lnSpc>
            </a:pPr>
            <a:endParaRPr lang="en-US" altLang="en-US" sz="2000"/>
          </a:p>
          <a:p>
            <a:pPr eaLnBrk="1" hangingPunct="1">
              <a:lnSpc>
                <a:spcPct val="90000"/>
              </a:lnSpc>
            </a:pPr>
            <a:endParaRPr lang="en-US" altLang="en-US" sz="2400"/>
          </a:p>
        </p:txBody>
      </p:sp>
      <p:sp>
        <p:nvSpPr>
          <p:cNvPr id="36868" name="Slide Number Placeholder 3">
            <a:extLst>
              <a:ext uri="{FF2B5EF4-FFF2-40B4-BE49-F238E27FC236}">
                <a16:creationId xmlns:a16="http://schemas.microsoft.com/office/drawing/2014/main" id="{D5071306-A7A2-C957-80B6-241A0C03A65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4E4C828-B52D-4F48-93DF-4508C06D8037}" type="slidenum">
              <a:rPr lang="en-US" altLang="en-US" sz="1400" smtClean="0"/>
              <a:pPr>
                <a:spcBef>
                  <a:spcPct val="0"/>
                </a:spcBef>
                <a:buFontTx/>
                <a:buNone/>
              </a:pPr>
              <a:t>32</a:t>
            </a:fld>
            <a:endParaRPr lang="en-US" altLang="en-US" sz="1400"/>
          </a:p>
        </p:txBody>
      </p:sp>
      <p:sp>
        <p:nvSpPr>
          <p:cNvPr id="2" name="Rectangle 1">
            <a:extLst>
              <a:ext uri="{FF2B5EF4-FFF2-40B4-BE49-F238E27FC236}">
                <a16:creationId xmlns:a16="http://schemas.microsoft.com/office/drawing/2014/main" id="{0EDB906B-2B24-92A7-8E41-F3F294F3F69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5CCDAA0-0860-0B64-59D8-FB7C2BC2DD80}"/>
              </a:ext>
            </a:extLst>
          </p:cNvPr>
          <p:cNvSpPr>
            <a:spLocks noGrp="1" noChangeArrowheads="1"/>
          </p:cNvSpPr>
          <p:nvPr>
            <p:ph type="title"/>
          </p:nvPr>
        </p:nvSpPr>
        <p:spPr>
          <a:xfrm>
            <a:off x="381000" y="1524000"/>
            <a:ext cx="8226425" cy="914400"/>
          </a:xfrm>
        </p:spPr>
        <p:txBody>
          <a:bodyPr/>
          <a:lstStyle/>
          <a:p>
            <a:pPr eaLnBrk="1" hangingPunct="1"/>
            <a:r>
              <a:rPr lang="en-US" altLang="en-US" sz="3600" b="1"/>
              <a:t>Roles and responsibilities of study team members</a:t>
            </a:r>
            <a:br>
              <a:rPr lang="en-US" altLang="en-US" sz="4000" b="1"/>
            </a:br>
            <a:endParaRPr lang="en-US" altLang="en-US" sz="2400"/>
          </a:p>
        </p:txBody>
      </p:sp>
      <p:sp>
        <p:nvSpPr>
          <p:cNvPr id="37891" name="Rectangle 3">
            <a:extLst>
              <a:ext uri="{FF2B5EF4-FFF2-40B4-BE49-F238E27FC236}">
                <a16:creationId xmlns:a16="http://schemas.microsoft.com/office/drawing/2014/main" id="{D31BEAC0-B618-F014-1CCF-D651F551DB55}"/>
              </a:ext>
            </a:extLst>
          </p:cNvPr>
          <p:cNvSpPr>
            <a:spLocks noGrp="1" noChangeArrowheads="1"/>
          </p:cNvSpPr>
          <p:nvPr>
            <p:ph type="body" idx="1"/>
          </p:nvPr>
        </p:nvSpPr>
        <p:spPr>
          <a:xfrm>
            <a:off x="304800" y="2362200"/>
            <a:ext cx="8839200" cy="4038600"/>
          </a:xfrm>
        </p:spPr>
        <p:txBody>
          <a:bodyPr/>
          <a:lstStyle/>
          <a:p>
            <a:pPr eaLnBrk="1" hangingPunct="1">
              <a:lnSpc>
                <a:spcPct val="90000"/>
              </a:lnSpc>
            </a:pPr>
            <a:r>
              <a:rPr lang="en-US" altLang="en-US"/>
              <a:t>List team members for your project</a:t>
            </a:r>
          </a:p>
          <a:p>
            <a:pPr lvl="1" eaLnBrk="1" hangingPunct="1">
              <a:lnSpc>
                <a:spcPct val="90000"/>
              </a:lnSpc>
            </a:pPr>
            <a:r>
              <a:rPr lang="en-US" altLang="en-US" sz="2400"/>
              <a:t>List names (if known) and their specific responsibilities on the project for example see below:</a:t>
            </a:r>
          </a:p>
          <a:p>
            <a:pPr lvl="1" eaLnBrk="1" hangingPunct="1">
              <a:lnSpc>
                <a:spcPct val="90000"/>
              </a:lnSpc>
            </a:pPr>
            <a:r>
              <a:rPr lang="en-US" altLang="en-US" sz="2400"/>
              <a:t>PI: your name responsible for conduct of the study</a:t>
            </a:r>
          </a:p>
          <a:p>
            <a:pPr lvl="1" eaLnBrk="1" hangingPunct="1">
              <a:lnSpc>
                <a:spcPct val="90000"/>
              </a:lnSpc>
            </a:pPr>
            <a:r>
              <a:rPr lang="en-US" altLang="en-US" sz="2400"/>
              <a:t>Mentor: mentors name, responsible for advising and assisting with data analysis plan</a:t>
            </a:r>
          </a:p>
          <a:p>
            <a:pPr lvl="1" eaLnBrk="1" hangingPunct="1">
              <a:lnSpc>
                <a:spcPct val="90000"/>
              </a:lnSpc>
            </a:pPr>
            <a:r>
              <a:rPr lang="en-US" altLang="en-US" sz="2400"/>
              <a:t>Team member: nurse and other members of the health care team: responsible for helping to identify potential subjects</a:t>
            </a:r>
          </a:p>
          <a:p>
            <a:pPr lvl="1" eaLnBrk="1" hangingPunct="1">
              <a:lnSpc>
                <a:spcPct val="90000"/>
              </a:lnSpc>
            </a:pPr>
            <a:r>
              <a:rPr lang="en-US" altLang="en-US" sz="2400"/>
              <a:t>Co-Investigator: nurse and other members of the health care team: responsible for assisting with design of intervention</a:t>
            </a:r>
          </a:p>
          <a:p>
            <a:pPr lvl="1" eaLnBrk="1" hangingPunct="1">
              <a:lnSpc>
                <a:spcPct val="90000"/>
              </a:lnSpc>
            </a:pPr>
            <a:endParaRPr lang="en-US" altLang="en-US" sz="2400"/>
          </a:p>
          <a:p>
            <a:pPr lvl="1" eaLnBrk="1" hangingPunct="1">
              <a:lnSpc>
                <a:spcPct val="90000"/>
              </a:lnSpc>
            </a:pPr>
            <a:endParaRPr lang="en-US" altLang="en-US" sz="2000"/>
          </a:p>
          <a:p>
            <a:pPr eaLnBrk="1" hangingPunct="1">
              <a:lnSpc>
                <a:spcPct val="90000"/>
              </a:lnSpc>
            </a:pPr>
            <a:endParaRPr lang="en-US" altLang="en-US" sz="2400"/>
          </a:p>
        </p:txBody>
      </p:sp>
      <p:sp>
        <p:nvSpPr>
          <p:cNvPr id="37892" name="Slide Number Placeholder 3">
            <a:extLst>
              <a:ext uri="{FF2B5EF4-FFF2-40B4-BE49-F238E27FC236}">
                <a16:creationId xmlns:a16="http://schemas.microsoft.com/office/drawing/2014/main" id="{2EFE2ECB-DD38-34A9-DD16-389B261C1D8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D970CEF-04F7-834D-B152-B639A13969E3}" type="slidenum">
              <a:rPr lang="en-US" altLang="en-US" sz="1400" smtClean="0"/>
              <a:pPr>
                <a:spcBef>
                  <a:spcPct val="0"/>
                </a:spcBef>
                <a:buFontTx/>
                <a:buNone/>
              </a:pPr>
              <a:t>33</a:t>
            </a:fld>
            <a:endParaRPr lang="en-US" altLang="en-US" sz="1400"/>
          </a:p>
        </p:txBody>
      </p:sp>
      <p:sp>
        <p:nvSpPr>
          <p:cNvPr id="2" name="Rectangle 1">
            <a:extLst>
              <a:ext uri="{FF2B5EF4-FFF2-40B4-BE49-F238E27FC236}">
                <a16:creationId xmlns:a16="http://schemas.microsoft.com/office/drawing/2014/main" id="{39D94F97-54CB-6827-5A23-46725D1A405D}"/>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23A05A2-A317-A486-A097-ACA3B4354A8C}"/>
              </a:ext>
            </a:extLst>
          </p:cNvPr>
          <p:cNvSpPr>
            <a:spLocks noGrp="1" noChangeArrowheads="1"/>
          </p:cNvSpPr>
          <p:nvPr>
            <p:ph type="title"/>
          </p:nvPr>
        </p:nvSpPr>
        <p:spPr>
          <a:xfrm>
            <a:off x="533400" y="1295400"/>
            <a:ext cx="8226425" cy="685800"/>
          </a:xfrm>
        </p:spPr>
        <p:txBody>
          <a:bodyPr/>
          <a:lstStyle/>
          <a:p>
            <a:pPr eaLnBrk="1" hangingPunct="1"/>
            <a:r>
              <a:rPr lang="en-US" altLang="en-US" sz="3600" b="1"/>
              <a:t>Budget Preparation</a:t>
            </a:r>
            <a:endParaRPr lang="en-US" altLang="en-US" sz="2400"/>
          </a:p>
        </p:txBody>
      </p:sp>
      <p:sp>
        <p:nvSpPr>
          <p:cNvPr id="38915" name="Rectangle 3">
            <a:extLst>
              <a:ext uri="{FF2B5EF4-FFF2-40B4-BE49-F238E27FC236}">
                <a16:creationId xmlns:a16="http://schemas.microsoft.com/office/drawing/2014/main" id="{8A49F44F-AFC3-E203-EEBA-0490DC831610}"/>
              </a:ext>
            </a:extLst>
          </p:cNvPr>
          <p:cNvSpPr>
            <a:spLocks noGrp="1" noChangeArrowheads="1"/>
          </p:cNvSpPr>
          <p:nvPr>
            <p:ph type="body" idx="1"/>
          </p:nvPr>
        </p:nvSpPr>
        <p:spPr>
          <a:xfrm>
            <a:off x="455613" y="1981200"/>
            <a:ext cx="8154987" cy="4038600"/>
          </a:xfrm>
        </p:spPr>
        <p:txBody>
          <a:bodyPr/>
          <a:lstStyle/>
          <a:p>
            <a:pPr marL="342900" lvl="2" indent="-342900" eaLnBrk="1" hangingPunct="1"/>
            <a:r>
              <a:rPr lang="en-US" altLang="en-US" dirty="0"/>
              <a:t>Contact Diane Carroll and then final Radhika </a:t>
            </a:r>
            <a:r>
              <a:rPr lang="en-US" altLang="en-US" dirty="0" err="1"/>
              <a:t>Mohindru</a:t>
            </a:r>
            <a:endParaRPr lang="en-US" altLang="en-US" dirty="0"/>
          </a:p>
          <a:p>
            <a:pPr lvl="1" eaLnBrk="1" hangingPunct="1"/>
            <a:r>
              <a:rPr lang="en-US" altLang="en-US" sz="2400" dirty="0"/>
              <a:t>Download Munn Grant Budget template from grant webpage.</a:t>
            </a:r>
          </a:p>
          <a:p>
            <a:pPr lvl="1" eaLnBrk="1" hangingPunct="1"/>
            <a:r>
              <a:rPr lang="en-US" altLang="en-US" sz="2400" dirty="0"/>
              <a:t>Receive guidance in approved expense categories with Diane Carroll</a:t>
            </a:r>
          </a:p>
          <a:p>
            <a:pPr lvl="1" eaLnBrk="1" hangingPunct="1"/>
            <a:r>
              <a:rPr lang="en-US" altLang="en-US" sz="2400" dirty="0"/>
              <a:t>Final budget needs to be approved by Radhika </a:t>
            </a:r>
            <a:r>
              <a:rPr lang="en-US" altLang="en-US" sz="2400" dirty="0" err="1"/>
              <a:t>Mohindru</a:t>
            </a:r>
            <a:r>
              <a:rPr lang="en-US" altLang="en-US" sz="2400" dirty="0"/>
              <a:t> (</a:t>
            </a:r>
            <a:r>
              <a:rPr lang="en-US" altLang="en-US" sz="2400" dirty="0">
                <a:hlinkClick r:id="rId3"/>
              </a:rPr>
              <a:t>rmohindru@mgb.org</a:t>
            </a:r>
            <a:r>
              <a:rPr lang="en-US" altLang="en-US" sz="2400" dirty="0"/>
              <a:t>) at Research Management </a:t>
            </a:r>
            <a:r>
              <a:rPr lang="en-US" altLang="en-US" sz="2400"/>
              <a:t>before submission</a:t>
            </a:r>
            <a:endParaRPr lang="en-US" altLang="en-US" sz="2400" dirty="0"/>
          </a:p>
          <a:p>
            <a:pPr lvl="1" eaLnBrk="1" hangingPunct="1"/>
            <a:endParaRPr lang="en-US" altLang="en-US" sz="2400" dirty="0"/>
          </a:p>
        </p:txBody>
      </p:sp>
      <p:sp>
        <p:nvSpPr>
          <p:cNvPr id="38916" name="Slide Number Placeholder 3">
            <a:extLst>
              <a:ext uri="{FF2B5EF4-FFF2-40B4-BE49-F238E27FC236}">
                <a16:creationId xmlns:a16="http://schemas.microsoft.com/office/drawing/2014/main" id="{2DE9E982-7735-769B-91AB-8A1A23766A7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30B1A6B-CC86-D04E-97F7-AF01BF2B651D}" type="slidenum">
              <a:rPr lang="en-US" altLang="en-US" sz="1400" smtClean="0"/>
              <a:pPr>
                <a:spcBef>
                  <a:spcPct val="0"/>
                </a:spcBef>
                <a:buFontTx/>
                <a:buNone/>
              </a:pPr>
              <a:t>34</a:t>
            </a:fld>
            <a:endParaRPr lang="en-US" altLang="en-US" sz="1400"/>
          </a:p>
        </p:txBody>
      </p:sp>
      <p:sp>
        <p:nvSpPr>
          <p:cNvPr id="2" name="Rectangle 1">
            <a:extLst>
              <a:ext uri="{FF2B5EF4-FFF2-40B4-BE49-F238E27FC236}">
                <a16:creationId xmlns:a16="http://schemas.microsoft.com/office/drawing/2014/main" id="{505CB587-4D7F-E0A6-918D-80CC716E759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6E55028F-7F26-30CD-4451-9918AC34781A}"/>
              </a:ext>
            </a:extLst>
          </p:cNvPr>
          <p:cNvSpPr>
            <a:spLocks noGrp="1" noChangeArrowheads="1"/>
          </p:cNvSpPr>
          <p:nvPr>
            <p:ph type="title"/>
          </p:nvPr>
        </p:nvSpPr>
        <p:spPr>
          <a:xfrm>
            <a:off x="533400" y="1295400"/>
            <a:ext cx="8226425" cy="685800"/>
          </a:xfrm>
        </p:spPr>
        <p:txBody>
          <a:bodyPr/>
          <a:lstStyle/>
          <a:p>
            <a:pPr eaLnBrk="1" hangingPunct="1"/>
            <a:r>
              <a:rPr lang="en-US" altLang="en-US" sz="3600" b="1"/>
              <a:t>Attachments</a:t>
            </a:r>
            <a:r>
              <a:rPr lang="en-US" altLang="en-US" b="1"/>
              <a:t> </a:t>
            </a:r>
            <a:r>
              <a:rPr lang="en-US" altLang="en-US" sz="2400"/>
              <a:t>(no page limit)</a:t>
            </a:r>
          </a:p>
        </p:txBody>
      </p:sp>
      <p:sp>
        <p:nvSpPr>
          <p:cNvPr id="40963" name="Rectangle 3">
            <a:extLst>
              <a:ext uri="{FF2B5EF4-FFF2-40B4-BE49-F238E27FC236}">
                <a16:creationId xmlns:a16="http://schemas.microsoft.com/office/drawing/2014/main" id="{05DF900A-8913-0736-947B-9324F64AB536}"/>
              </a:ext>
            </a:extLst>
          </p:cNvPr>
          <p:cNvSpPr>
            <a:spLocks noGrp="1" noChangeArrowheads="1"/>
          </p:cNvSpPr>
          <p:nvPr>
            <p:ph type="body" idx="1"/>
          </p:nvPr>
        </p:nvSpPr>
        <p:spPr>
          <a:xfrm>
            <a:off x="304800" y="2478088"/>
            <a:ext cx="8382000" cy="4038600"/>
          </a:xfrm>
        </p:spPr>
        <p:txBody>
          <a:bodyPr/>
          <a:lstStyle/>
          <a:p>
            <a:pPr eaLnBrk="1" hangingPunct="1">
              <a:lnSpc>
                <a:spcPct val="90000"/>
              </a:lnSpc>
            </a:pPr>
            <a:r>
              <a:rPr lang="en-US" altLang="en-US" sz="2400" dirty="0"/>
              <a:t>References</a:t>
            </a:r>
          </a:p>
          <a:p>
            <a:pPr eaLnBrk="1" hangingPunct="1">
              <a:lnSpc>
                <a:spcPct val="90000"/>
              </a:lnSpc>
            </a:pPr>
            <a:r>
              <a:rPr lang="en-US" altLang="en-US" sz="2400" dirty="0"/>
              <a:t>Data collection instruments</a:t>
            </a:r>
          </a:p>
          <a:p>
            <a:pPr eaLnBrk="1" hangingPunct="1">
              <a:lnSpc>
                <a:spcPct val="90000"/>
              </a:lnSpc>
            </a:pPr>
            <a:r>
              <a:rPr lang="en-US" altLang="en-US" sz="2400" dirty="0"/>
              <a:t>Informed consent forms (if IRB approved)</a:t>
            </a:r>
          </a:p>
          <a:p>
            <a:pPr eaLnBrk="1" hangingPunct="1">
              <a:lnSpc>
                <a:spcPct val="90000"/>
              </a:lnSpc>
            </a:pPr>
            <a:r>
              <a:rPr lang="en-US" altLang="en-US" sz="2400" dirty="0"/>
              <a:t>IRB approval letter or exempt statement (as applicable)</a:t>
            </a:r>
          </a:p>
          <a:p>
            <a:pPr eaLnBrk="1" hangingPunct="1">
              <a:lnSpc>
                <a:spcPct val="90000"/>
              </a:lnSpc>
            </a:pPr>
            <a:r>
              <a:rPr lang="en-US" altLang="en-US" sz="2400" dirty="0"/>
              <a:t>Mentor’s </a:t>
            </a:r>
            <a:r>
              <a:rPr lang="en-US" altLang="en-US" sz="2400" dirty="0" err="1"/>
              <a:t>biosketch</a:t>
            </a:r>
            <a:endParaRPr lang="en-US" altLang="en-US" sz="2400" dirty="0"/>
          </a:p>
          <a:p>
            <a:pPr eaLnBrk="1" hangingPunct="1">
              <a:lnSpc>
                <a:spcPct val="90000"/>
              </a:lnSpc>
            </a:pPr>
            <a:r>
              <a:rPr lang="en-US" altLang="en-US" sz="2400" dirty="0"/>
              <a:t>Letter of support from PhD-RN Mentor</a:t>
            </a:r>
          </a:p>
          <a:p>
            <a:pPr eaLnBrk="1" hangingPunct="1">
              <a:lnSpc>
                <a:spcPct val="90000"/>
              </a:lnSpc>
            </a:pPr>
            <a:r>
              <a:rPr lang="en-US" altLang="en-US" sz="2400" dirty="0"/>
              <a:t>Copy of budget &amp; approval sign-off by Grant Manager</a:t>
            </a:r>
          </a:p>
          <a:p>
            <a:pPr eaLnBrk="1" hangingPunct="1">
              <a:lnSpc>
                <a:spcPct val="90000"/>
              </a:lnSpc>
            </a:pPr>
            <a:r>
              <a:rPr lang="en-US" altLang="en-US" sz="2400" dirty="0"/>
              <a:t>Theoretical framework (optional)</a:t>
            </a:r>
          </a:p>
          <a:p>
            <a:pPr eaLnBrk="1" hangingPunct="1">
              <a:lnSpc>
                <a:spcPct val="90000"/>
              </a:lnSpc>
            </a:pPr>
            <a:r>
              <a:rPr lang="en-US" altLang="en-US" sz="2400" dirty="0"/>
              <a:t>All must be submitted with final proposal</a:t>
            </a:r>
          </a:p>
          <a:p>
            <a:pPr eaLnBrk="1" hangingPunct="1">
              <a:lnSpc>
                <a:spcPct val="90000"/>
              </a:lnSpc>
            </a:pPr>
            <a:r>
              <a:rPr lang="en-US" altLang="en-US" sz="2400" dirty="0"/>
              <a:t>Applicant checklist</a:t>
            </a:r>
          </a:p>
        </p:txBody>
      </p:sp>
      <p:sp>
        <p:nvSpPr>
          <p:cNvPr id="40964" name="Slide Number Placeholder 3">
            <a:extLst>
              <a:ext uri="{FF2B5EF4-FFF2-40B4-BE49-F238E27FC236}">
                <a16:creationId xmlns:a16="http://schemas.microsoft.com/office/drawing/2014/main" id="{61C98A4E-D02D-1A7B-D8AC-F8038EDE498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57A7662-0193-4F4A-B9B0-48DC758E413E}" type="slidenum">
              <a:rPr lang="en-US" altLang="en-US" sz="1400" smtClean="0"/>
              <a:pPr>
                <a:spcBef>
                  <a:spcPct val="0"/>
                </a:spcBef>
                <a:buFontTx/>
                <a:buNone/>
              </a:pPr>
              <a:t>35</a:t>
            </a:fld>
            <a:endParaRPr lang="en-US" altLang="en-US" sz="1400"/>
          </a:p>
        </p:txBody>
      </p:sp>
      <p:sp>
        <p:nvSpPr>
          <p:cNvPr id="2" name="Rectangle 1">
            <a:extLst>
              <a:ext uri="{FF2B5EF4-FFF2-40B4-BE49-F238E27FC236}">
                <a16:creationId xmlns:a16="http://schemas.microsoft.com/office/drawing/2014/main" id="{B757714A-BC53-A146-448C-DED9EDEED11E}"/>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1154343-794B-6F98-B8EE-E66487D31A07}"/>
              </a:ext>
            </a:extLst>
          </p:cNvPr>
          <p:cNvSpPr>
            <a:spLocks noGrp="1" noChangeArrowheads="1"/>
          </p:cNvSpPr>
          <p:nvPr>
            <p:ph type="title"/>
          </p:nvPr>
        </p:nvSpPr>
        <p:spPr>
          <a:xfrm>
            <a:off x="460375" y="1371600"/>
            <a:ext cx="8302625" cy="914400"/>
          </a:xfrm>
        </p:spPr>
        <p:txBody>
          <a:bodyPr/>
          <a:lstStyle/>
          <a:p>
            <a:pPr eaLnBrk="1" hangingPunct="1"/>
            <a:r>
              <a:rPr lang="en-US" altLang="en-US" sz="3600" b="1"/>
              <a:t>Resources to support your project</a:t>
            </a:r>
          </a:p>
        </p:txBody>
      </p:sp>
      <p:sp>
        <p:nvSpPr>
          <p:cNvPr id="43011" name="Rectangle 3">
            <a:extLst>
              <a:ext uri="{FF2B5EF4-FFF2-40B4-BE49-F238E27FC236}">
                <a16:creationId xmlns:a16="http://schemas.microsoft.com/office/drawing/2014/main" id="{7D473CB5-1CF8-0A3B-EE83-3AA6F82A1F49}"/>
              </a:ext>
            </a:extLst>
          </p:cNvPr>
          <p:cNvSpPr>
            <a:spLocks noGrp="1" noChangeArrowheads="1"/>
          </p:cNvSpPr>
          <p:nvPr>
            <p:ph type="body" idx="1"/>
          </p:nvPr>
        </p:nvSpPr>
        <p:spPr>
          <a:xfrm>
            <a:off x="304800" y="2286000"/>
            <a:ext cx="8839200" cy="4114800"/>
          </a:xfrm>
        </p:spPr>
        <p:txBody>
          <a:bodyPr/>
          <a:lstStyle/>
          <a:p>
            <a:pPr eaLnBrk="1" hangingPunct="1"/>
            <a:r>
              <a:rPr lang="en-US" altLang="en-US"/>
              <a:t>Information session with Munn Grants Chair</a:t>
            </a:r>
          </a:p>
          <a:p>
            <a:pPr eaLnBrk="1" hangingPunct="1"/>
            <a:r>
              <a:rPr lang="en-US" altLang="en-US"/>
              <a:t>Your mentor</a:t>
            </a:r>
          </a:p>
          <a:p>
            <a:pPr eaLnBrk="1" hangingPunct="1"/>
            <a:r>
              <a:rPr lang="en-US" altLang="en-US"/>
              <a:t>Previous Munn Grants recipients</a:t>
            </a:r>
          </a:p>
          <a:p>
            <a:pPr eaLnBrk="1" hangingPunct="1"/>
            <a:r>
              <a:rPr lang="en-US" altLang="en-US"/>
              <a:t>Y.L. Munn Center for Nursing Research staff</a:t>
            </a:r>
          </a:p>
          <a:p>
            <a:pPr eaLnBrk="1" hangingPunct="1"/>
            <a:r>
              <a:rPr lang="en-US" altLang="en-US"/>
              <a:t>The Treadwell Library online link</a:t>
            </a:r>
          </a:p>
          <a:p>
            <a:pPr eaLnBrk="1" hangingPunct="1"/>
            <a:r>
              <a:rPr lang="en-US" altLang="en-US"/>
              <a:t>Your Nursing Director and CNS</a:t>
            </a:r>
          </a:p>
          <a:p>
            <a:pPr eaLnBrk="1" hangingPunct="1"/>
            <a:r>
              <a:rPr lang="en-US" altLang="en-US"/>
              <a:t>The Munn Research Grants Committee</a:t>
            </a:r>
          </a:p>
          <a:p>
            <a:pPr eaLnBrk="1" hangingPunct="1"/>
            <a:endParaRPr lang="en-US" altLang="en-US"/>
          </a:p>
        </p:txBody>
      </p:sp>
      <p:sp>
        <p:nvSpPr>
          <p:cNvPr id="43012" name="Slide Number Placeholder 3">
            <a:extLst>
              <a:ext uri="{FF2B5EF4-FFF2-40B4-BE49-F238E27FC236}">
                <a16:creationId xmlns:a16="http://schemas.microsoft.com/office/drawing/2014/main" id="{D514475F-87E3-8594-EDB8-378BCD44F55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4294C74-B405-794C-9057-2DFF5275097A}" type="slidenum">
              <a:rPr lang="en-US" altLang="en-US" sz="1400" smtClean="0"/>
              <a:pPr>
                <a:spcBef>
                  <a:spcPct val="0"/>
                </a:spcBef>
                <a:buFontTx/>
                <a:buNone/>
              </a:pPr>
              <a:t>36</a:t>
            </a:fld>
            <a:endParaRPr lang="en-US" altLang="en-US" sz="1400"/>
          </a:p>
        </p:txBody>
      </p:sp>
      <p:sp>
        <p:nvSpPr>
          <p:cNvPr id="2" name="Rectangle 1">
            <a:extLst>
              <a:ext uri="{FF2B5EF4-FFF2-40B4-BE49-F238E27FC236}">
                <a16:creationId xmlns:a16="http://schemas.microsoft.com/office/drawing/2014/main" id="{B5DD3104-3157-8185-D657-6361C60A4652}"/>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8342CF82-9C52-A279-C0C6-AF5ECCE1D94E}"/>
              </a:ext>
            </a:extLst>
          </p:cNvPr>
          <p:cNvSpPr>
            <a:spLocks noGrp="1" noChangeArrowheads="1"/>
          </p:cNvSpPr>
          <p:nvPr>
            <p:ph type="title"/>
          </p:nvPr>
        </p:nvSpPr>
        <p:spPr>
          <a:xfrm>
            <a:off x="460375" y="1371600"/>
            <a:ext cx="8683625" cy="914400"/>
          </a:xfrm>
        </p:spPr>
        <p:txBody>
          <a:bodyPr/>
          <a:lstStyle/>
          <a:p>
            <a:pPr eaLnBrk="1" hangingPunct="1"/>
            <a:r>
              <a:rPr lang="en-US" altLang="en-US" sz="3200" b="1"/>
              <a:t>Additional Resource</a:t>
            </a:r>
          </a:p>
        </p:txBody>
      </p:sp>
      <p:sp>
        <p:nvSpPr>
          <p:cNvPr id="44035" name="Rectangle 3">
            <a:extLst>
              <a:ext uri="{FF2B5EF4-FFF2-40B4-BE49-F238E27FC236}">
                <a16:creationId xmlns:a16="http://schemas.microsoft.com/office/drawing/2014/main" id="{EFDF801F-1DD2-0758-0A65-7E8DB84DE658}"/>
              </a:ext>
            </a:extLst>
          </p:cNvPr>
          <p:cNvSpPr>
            <a:spLocks noGrp="1" noChangeArrowheads="1"/>
          </p:cNvSpPr>
          <p:nvPr>
            <p:ph type="body" idx="1"/>
          </p:nvPr>
        </p:nvSpPr>
        <p:spPr>
          <a:xfrm>
            <a:off x="304800" y="2286000"/>
            <a:ext cx="8382000" cy="4114800"/>
          </a:xfrm>
        </p:spPr>
        <p:txBody>
          <a:bodyPr/>
          <a:lstStyle/>
          <a:p>
            <a:pPr marL="457200" indent="-393700" eaLnBrk="1" hangingPunct="1"/>
            <a:r>
              <a:rPr lang="en-US" altLang="en-US" sz="2800"/>
              <a:t>Clinical Research Program Education Unit</a:t>
            </a:r>
            <a:r>
              <a:rPr lang="en-US" altLang="en-US"/>
              <a:t> </a:t>
            </a:r>
          </a:p>
          <a:p>
            <a:pPr marL="457200" indent="-393700" eaLnBrk="1" hangingPunct="1">
              <a:buFontTx/>
              <a:buNone/>
            </a:pPr>
            <a:r>
              <a:rPr lang="en-US" altLang="en-US" sz="2000"/>
              <a:t>      The mission of the CREU is to provide educational opportunities for Mass General clinical investigators and their study staff by offering courses and seminars that address their unique and rapidly changing educational needs </a:t>
            </a:r>
          </a:p>
          <a:p>
            <a:pPr marL="457200" indent="-393700" eaLnBrk="1" hangingPunct="1">
              <a:buFontTx/>
              <a:buNone/>
            </a:pPr>
            <a:r>
              <a:rPr lang="en-US" altLang="en-US" sz="2000"/>
              <a:t>      </a:t>
            </a:r>
            <a:r>
              <a:rPr lang="en-US" altLang="en-US" sz="2000">
                <a:hlinkClick r:id="rId2" tooltip="https://hub.partners.org/crp/about-us"/>
              </a:rPr>
              <a:t>https://hub.partners.org/crp/about-us</a:t>
            </a:r>
            <a:endParaRPr lang="en-US" altLang="en-US" sz="2000"/>
          </a:p>
          <a:p>
            <a:pPr marL="457200" indent="-393700" eaLnBrk="1" hangingPunct="1">
              <a:buFontTx/>
              <a:buNone/>
            </a:pPr>
            <a:endParaRPr lang="en-US" altLang="en-US" sz="2000"/>
          </a:p>
          <a:p>
            <a:pPr marL="457200" indent="-393700" eaLnBrk="1" hangingPunct="1"/>
            <a:r>
              <a:rPr lang="en-US" altLang="en-US" sz="2800"/>
              <a:t>The MGH Research Institute intranet</a:t>
            </a:r>
          </a:p>
          <a:p>
            <a:pPr marL="857250" lvl="1" indent="-393700" eaLnBrk="1" hangingPunct="1">
              <a:buFontTx/>
              <a:buNone/>
            </a:pPr>
            <a:r>
              <a:rPr lang="en-US" altLang="en-US" sz="2000">
                <a:hlinkClick r:id="rId3" action="ppaction://hlinkpres?slideindex=1&amp;slidetitle="/>
              </a:rPr>
              <a:t>http://mghresearch.partners.org/</a:t>
            </a:r>
            <a:endParaRPr lang="en-US" altLang="en-US" sz="2000"/>
          </a:p>
        </p:txBody>
      </p:sp>
      <p:sp>
        <p:nvSpPr>
          <p:cNvPr id="44036" name="Slide Number Placeholder 3">
            <a:extLst>
              <a:ext uri="{FF2B5EF4-FFF2-40B4-BE49-F238E27FC236}">
                <a16:creationId xmlns:a16="http://schemas.microsoft.com/office/drawing/2014/main" id="{0958D217-67A4-7A18-583A-453B333DC5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9F0801B-4698-1A42-AB16-BF136346BE74}" type="slidenum">
              <a:rPr lang="en-US" altLang="en-US" sz="1400" smtClean="0"/>
              <a:pPr>
                <a:spcBef>
                  <a:spcPct val="0"/>
                </a:spcBef>
                <a:buFontTx/>
                <a:buNone/>
              </a:pPr>
              <a:t>37</a:t>
            </a:fld>
            <a:endParaRPr lang="en-US" altLang="en-US" sz="1400"/>
          </a:p>
        </p:txBody>
      </p:sp>
      <p:sp>
        <p:nvSpPr>
          <p:cNvPr id="2" name="Rectangle 1">
            <a:extLst>
              <a:ext uri="{FF2B5EF4-FFF2-40B4-BE49-F238E27FC236}">
                <a16:creationId xmlns:a16="http://schemas.microsoft.com/office/drawing/2014/main" id="{71766FE6-6C4A-BA98-E1CA-F67DA54213A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B7B0D05-7DF8-52A6-8E76-628285D6D76C}"/>
              </a:ext>
            </a:extLst>
          </p:cNvPr>
          <p:cNvSpPr>
            <a:spLocks noGrp="1" noChangeArrowheads="1"/>
          </p:cNvSpPr>
          <p:nvPr>
            <p:ph type="title"/>
          </p:nvPr>
        </p:nvSpPr>
        <p:spPr>
          <a:xfrm>
            <a:off x="381000" y="1219200"/>
            <a:ext cx="8226425" cy="685800"/>
          </a:xfrm>
        </p:spPr>
        <p:txBody>
          <a:bodyPr/>
          <a:lstStyle/>
          <a:p>
            <a:pPr eaLnBrk="1" hangingPunct="1"/>
            <a:r>
              <a:rPr lang="en-US" altLang="en-US" sz="3600" b="1" dirty="0"/>
              <a:t>The Final Decision</a:t>
            </a:r>
          </a:p>
        </p:txBody>
      </p:sp>
      <p:sp>
        <p:nvSpPr>
          <p:cNvPr id="45059" name="Rectangle 3">
            <a:extLst>
              <a:ext uri="{FF2B5EF4-FFF2-40B4-BE49-F238E27FC236}">
                <a16:creationId xmlns:a16="http://schemas.microsoft.com/office/drawing/2014/main" id="{5F360BE6-B90B-A9FF-AA92-2B0232069300}"/>
              </a:ext>
            </a:extLst>
          </p:cNvPr>
          <p:cNvSpPr>
            <a:spLocks noGrp="1" noChangeArrowheads="1"/>
          </p:cNvSpPr>
          <p:nvPr>
            <p:ph type="body" sz="half" idx="2"/>
          </p:nvPr>
        </p:nvSpPr>
        <p:spPr>
          <a:xfrm>
            <a:off x="228600" y="1828800"/>
            <a:ext cx="8763000" cy="4343400"/>
          </a:xfrm>
        </p:spPr>
        <p:txBody>
          <a:bodyPr/>
          <a:lstStyle/>
          <a:p>
            <a:pPr lvl="1" eaLnBrk="1" hangingPunct="1">
              <a:lnSpc>
                <a:spcPct val="130000"/>
              </a:lnSpc>
            </a:pPr>
            <a:r>
              <a:rPr lang="en-US" altLang="en-US" sz="2000" dirty="0"/>
              <a:t>Late February 2025</a:t>
            </a:r>
          </a:p>
          <a:p>
            <a:pPr lvl="2" eaLnBrk="1" hangingPunct="1">
              <a:lnSpc>
                <a:spcPct val="130000"/>
              </a:lnSpc>
            </a:pPr>
            <a:r>
              <a:rPr lang="en-US" altLang="en-US" sz="1400" dirty="0"/>
              <a:t>All applicants notified of funding decision</a:t>
            </a:r>
          </a:p>
          <a:p>
            <a:pPr lvl="1" eaLnBrk="1" hangingPunct="1">
              <a:lnSpc>
                <a:spcPct val="130000"/>
              </a:lnSpc>
            </a:pPr>
            <a:r>
              <a:rPr lang="en-US" altLang="en-US" sz="2000" dirty="0"/>
              <a:t>May 2025</a:t>
            </a:r>
          </a:p>
          <a:p>
            <a:pPr lvl="2" eaLnBrk="1" hangingPunct="1">
              <a:lnSpc>
                <a:spcPct val="130000"/>
              </a:lnSpc>
            </a:pPr>
            <a:r>
              <a:rPr lang="en-US" altLang="en-US" sz="1400" dirty="0"/>
              <a:t>Public announcement / grant presentation on Research Day of Nurse Recognition Week </a:t>
            </a:r>
          </a:p>
          <a:p>
            <a:pPr lvl="1" eaLnBrk="1" hangingPunct="1">
              <a:lnSpc>
                <a:spcPct val="130000"/>
              </a:lnSpc>
            </a:pPr>
            <a:r>
              <a:rPr lang="en-US" altLang="en-US" sz="2000" dirty="0"/>
              <a:t>June/July 2025</a:t>
            </a:r>
          </a:p>
          <a:p>
            <a:pPr lvl="2" eaLnBrk="1" hangingPunct="1">
              <a:lnSpc>
                <a:spcPct val="130000"/>
              </a:lnSpc>
            </a:pPr>
            <a:r>
              <a:rPr lang="en-US" altLang="en-US" sz="1400" dirty="0"/>
              <a:t>Each team meets with Review Committee co-chairs and Munn staff to review plans</a:t>
            </a:r>
          </a:p>
          <a:p>
            <a:pPr lvl="1" eaLnBrk="1" hangingPunct="1">
              <a:lnSpc>
                <a:spcPct val="130000"/>
              </a:lnSpc>
            </a:pPr>
            <a:r>
              <a:rPr lang="en-US" altLang="en-US" sz="2000" dirty="0"/>
              <a:t>Two years to complete study</a:t>
            </a:r>
          </a:p>
          <a:p>
            <a:pPr lvl="2" eaLnBrk="1" hangingPunct="1">
              <a:lnSpc>
                <a:spcPct val="130000"/>
              </a:lnSpc>
            </a:pPr>
            <a:r>
              <a:rPr lang="en-US" altLang="en-US" sz="1400" dirty="0"/>
              <a:t>Biannual report to Munn Center (template and instructions provided) </a:t>
            </a:r>
          </a:p>
          <a:p>
            <a:pPr lvl="2" eaLnBrk="1" hangingPunct="1">
              <a:lnSpc>
                <a:spcPct val="130000"/>
              </a:lnSpc>
            </a:pPr>
            <a:r>
              <a:rPr lang="en-US" altLang="en-US" sz="1400" dirty="0"/>
              <a:t>IRB filings as required </a:t>
            </a:r>
          </a:p>
          <a:p>
            <a:pPr lvl="1" eaLnBrk="1" hangingPunct="1">
              <a:lnSpc>
                <a:spcPct val="130000"/>
              </a:lnSpc>
            </a:pPr>
            <a:r>
              <a:rPr lang="en-US" altLang="en-US" sz="2000" dirty="0"/>
              <a:t>Expectation to present completed project: poster at Nursing Research Day, Nursing Research Grand Rounds, professional association, ultimate goal of publication in professional journal</a:t>
            </a:r>
          </a:p>
        </p:txBody>
      </p:sp>
      <p:sp>
        <p:nvSpPr>
          <p:cNvPr id="45060" name="Slide Number Placeholder 3">
            <a:extLst>
              <a:ext uri="{FF2B5EF4-FFF2-40B4-BE49-F238E27FC236}">
                <a16:creationId xmlns:a16="http://schemas.microsoft.com/office/drawing/2014/main" id="{8D06CAF1-ED25-6410-2BF6-FE1A686188E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69CC4A0-9F66-874B-9B3A-7C5F593102C4}" type="slidenum">
              <a:rPr lang="en-US" altLang="en-US" sz="1400" smtClean="0"/>
              <a:pPr>
                <a:spcBef>
                  <a:spcPct val="0"/>
                </a:spcBef>
                <a:buFontTx/>
                <a:buNone/>
              </a:pPr>
              <a:t>38</a:t>
            </a:fld>
            <a:endParaRPr lang="en-US" altLang="en-US" sz="1400"/>
          </a:p>
        </p:txBody>
      </p:sp>
      <p:sp>
        <p:nvSpPr>
          <p:cNvPr id="2" name="Rectangle 1">
            <a:extLst>
              <a:ext uri="{FF2B5EF4-FFF2-40B4-BE49-F238E27FC236}">
                <a16:creationId xmlns:a16="http://schemas.microsoft.com/office/drawing/2014/main" id="{92AA9BB9-40E0-70BD-BCC5-A8FA047D90B2}"/>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77A629C-E109-6049-A0DA-4A3135550936}"/>
              </a:ext>
            </a:extLst>
          </p:cNvPr>
          <p:cNvSpPr>
            <a:spLocks noGrp="1" noChangeArrowheads="1"/>
          </p:cNvSpPr>
          <p:nvPr>
            <p:ph type="title"/>
          </p:nvPr>
        </p:nvSpPr>
        <p:spPr>
          <a:xfrm>
            <a:off x="381000" y="1371600"/>
            <a:ext cx="8226425" cy="685800"/>
          </a:xfrm>
        </p:spPr>
        <p:txBody>
          <a:bodyPr/>
          <a:lstStyle/>
          <a:p>
            <a:pPr eaLnBrk="1" hangingPunct="1"/>
            <a:r>
              <a:rPr lang="en-US" altLang="en-US" sz="3600" b="1"/>
              <a:t>Take-away:  Contacts for Questions</a:t>
            </a:r>
          </a:p>
        </p:txBody>
      </p:sp>
      <p:sp>
        <p:nvSpPr>
          <p:cNvPr id="46083" name="Rectangle 3">
            <a:extLst>
              <a:ext uri="{FF2B5EF4-FFF2-40B4-BE49-F238E27FC236}">
                <a16:creationId xmlns:a16="http://schemas.microsoft.com/office/drawing/2014/main" id="{37AAE6D1-8F6B-5ECD-04E0-D7C4DAC8DE81}"/>
              </a:ext>
            </a:extLst>
          </p:cNvPr>
          <p:cNvSpPr>
            <a:spLocks noGrp="1" noChangeArrowheads="1"/>
          </p:cNvSpPr>
          <p:nvPr>
            <p:ph type="body" sz="half" idx="2"/>
          </p:nvPr>
        </p:nvSpPr>
        <p:spPr>
          <a:xfrm>
            <a:off x="228600" y="2057400"/>
            <a:ext cx="8763000" cy="4343400"/>
          </a:xfrm>
        </p:spPr>
        <p:txBody>
          <a:bodyPr/>
          <a:lstStyle/>
          <a:p>
            <a:pPr lvl="1" eaLnBrk="1" hangingPunct="1">
              <a:lnSpc>
                <a:spcPct val="130000"/>
              </a:lnSpc>
            </a:pPr>
            <a:r>
              <a:rPr lang="en-US" altLang="en-US" sz="2000" dirty="0"/>
              <a:t>Generic “how-to” questions:</a:t>
            </a:r>
          </a:p>
          <a:p>
            <a:pPr lvl="2" eaLnBrk="1" hangingPunct="1">
              <a:lnSpc>
                <a:spcPct val="130000"/>
              </a:lnSpc>
            </a:pPr>
            <a:r>
              <a:rPr lang="en-US" altLang="en-US" sz="1400" dirty="0"/>
              <a:t>Diane Carroll PhD, RN(</a:t>
            </a:r>
            <a:r>
              <a:rPr lang="en-US" altLang="en-US" sz="1400" dirty="0">
                <a:hlinkClick r:id="rId2"/>
              </a:rPr>
              <a:t>dcarroll3@mgh.Harvard.edu</a:t>
            </a:r>
            <a:r>
              <a:rPr lang="en-US" altLang="en-US" sz="1400" dirty="0"/>
              <a:t>)</a:t>
            </a:r>
          </a:p>
          <a:p>
            <a:pPr lvl="1" eaLnBrk="1" hangingPunct="1">
              <a:lnSpc>
                <a:spcPct val="130000"/>
              </a:lnSpc>
            </a:pPr>
            <a:r>
              <a:rPr lang="en-US" altLang="en-US" sz="2000" dirty="0"/>
              <a:t>Proposal details:</a:t>
            </a:r>
          </a:p>
          <a:p>
            <a:pPr lvl="2" eaLnBrk="1" hangingPunct="1">
              <a:lnSpc>
                <a:spcPct val="130000"/>
              </a:lnSpc>
            </a:pPr>
            <a:r>
              <a:rPr lang="en-US" altLang="en-US" sz="1400" dirty="0"/>
              <a:t>Katie Fitch , MS, RN (</a:t>
            </a:r>
            <a:r>
              <a:rPr lang="en-US" altLang="en-US" sz="1400" dirty="0">
                <a:solidFill>
                  <a:schemeClr val="accent1">
                    <a:lumMod val="50000"/>
                  </a:schemeClr>
                </a:solidFill>
              </a:rPr>
              <a:t>kfitch</a:t>
            </a:r>
            <a:r>
              <a:rPr lang="en-US" altLang="en-US" sz="1400" dirty="0">
                <a:solidFill>
                  <a:schemeClr val="accent1">
                    <a:lumMod val="50000"/>
                  </a:schemeClr>
                </a:solidFill>
                <a:hlinkClick r:id="rId3">
                  <a:extLst>
                    <a:ext uri="{A12FA001-AC4F-418D-AE19-62706E023703}">
                      <ahyp:hlinkClr xmlns:ahyp="http://schemas.microsoft.com/office/drawing/2018/hyperlinkcolor" val="tx"/>
                    </a:ext>
                  </a:extLst>
                </a:hlinkClick>
              </a:rPr>
              <a:t>@</a:t>
            </a:r>
            <a:r>
              <a:rPr lang="en-US" altLang="en-US" sz="1400" dirty="0">
                <a:solidFill>
                  <a:srgbClr val="009999"/>
                </a:solidFill>
                <a:hlinkClick r:id="rId3">
                  <a:extLst>
                    <a:ext uri="{A12FA001-AC4F-418D-AE19-62706E023703}">
                      <ahyp:hlinkClr xmlns:ahyp="http://schemas.microsoft.com/office/drawing/2018/hyperlinkcolor" val="tx"/>
                    </a:ext>
                  </a:extLst>
                </a:hlinkClick>
              </a:rPr>
              <a:t>partners.org</a:t>
            </a:r>
            <a:r>
              <a:rPr lang="en-US" altLang="en-US" sz="1400" dirty="0">
                <a:solidFill>
                  <a:srgbClr val="009999"/>
                </a:solidFill>
              </a:rPr>
              <a:t>)</a:t>
            </a:r>
            <a:endParaRPr lang="en-US" altLang="en-US" sz="1400" dirty="0"/>
          </a:p>
          <a:p>
            <a:pPr lvl="2" eaLnBrk="1" hangingPunct="1">
              <a:lnSpc>
                <a:spcPct val="130000"/>
              </a:lnSpc>
            </a:pPr>
            <a:r>
              <a:rPr lang="en-US" altLang="en-US" sz="1400" dirty="0"/>
              <a:t>Debra Lundquist PhD, RN (</a:t>
            </a:r>
            <a:r>
              <a:rPr lang="en-US" altLang="en-US" sz="1400" dirty="0">
                <a:hlinkClick r:id="rId4"/>
              </a:rPr>
              <a:t>debra.lundquist@mgh.harvard.edu</a:t>
            </a:r>
            <a:r>
              <a:rPr lang="en-US" altLang="en-US" sz="1400" dirty="0"/>
              <a:t>)</a:t>
            </a:r>
          </a:p>
          <a:p>
            <a:pPr lvl="1" eaLnBrk="1" hangingPunct="1">
              <a:lnSpc>
                <a:spcPct val="130000"/>
              </a:lnSpc>
            </a:pPr>
            <a:r>
              <a:rPr lang="en-US" altLang="en-US" sz="2000" dirty="0"/>
              <a:t>Mentor issues:  </a:t>
            </a:r>
          </a:p>
          <a:p>
            <a:pPr lvl="2" eaLnBrk="1" hangingPunct="1">
              <a:lnSpc>
                <a:spcPct val="130000"/>
              </a:lnSpc>
            </a:pPr>
            <a:r>
              <a:rPr lang="en-US" altLang="en-US" sz="1400" dirty="0"/>
              <a:t>Katie Fitch, RN, MS</a:t>
            </a:r>
          </a:p>
          <a:p>
            <a:pPr lvl="2" eaLnBrk="1" hangingPunct="1">
              <a:lnSpc>
                <a:spcPct val="130000"/>
              </a:lnSpc>
            </a:pPr>
            <a:r>
              <a:rPr lang="en-US" altLang="en-US" sz="1400" dirty="0"/>
              <a:t>Debra Lundquist, PhD, RN</a:t>
            </a:r>
          </a:p>
          <a:p>
            <a:pPr lvl="2" eaLnBrk="1" hangingPunct="1">
              <a:lnSpc>
                <a:spcPct val="130000"/>
              </a:lnSpc>
            </a:pPr>
            <a:r>
              <a:rPr lang="en-US" altLang="en-US" sz="1400" dirty="0"/>
              <a:t>Diane Carroll, PhD, RN (</a:t>
            </a:r>
            <a:r>
              <a:rPr lang="en-US" altLang="en-US" sz="1400" dirty="0">
                <a:hlinkClick r:id="rId5"/>
              </a:rPr>
              <a:t>dcarroll3@mgh.harvard.edu</a:t>
            </a:r>
            <a:r>
              <a:rPr lang="en-US" altLang="en-US" sz="1400" dirty="0"/>
              <a:t>)</a:t>
            </a:r>
          </a:p>
          <a:p>
            <a:pPr lvl="1" eaLnBrk="1" hangingPunct="1">
              <a:lnSpc>
                <a:spcPct val="130000"/>
              </a:lnSpc>
            </a:pPr>
            <a:r>
              <a:rPr lang="en-US" altLang="en-US" sz="2000" dirty="0"/>
              <a:t>Budget questions:  </a:t>
            </a:r>
          </a:p>
          <a:p>
            <a:pPr lvl="2" eaLnBrk="1" hangingPunct="1">
              <a:lnSpc>
                <a:spcPct val="130000"/>
              </a:lnSpc>
            </a:pPr>
            <a:r>
              <a:rPr lang="en-US" altLang="en-US" sz="1400" dirty="0"/>
              <a:t>Diane Carroll PhD, RN (</a:t>
            </a:r>
            <a:r>
              <a:rPr lang="en-US" altLang="en-US" sz="1800" dirty="0">
                <a:solidFill>
                  <a:schemeClr val="accent1">
                    <a:lumMod val="75000"/>
                  </a:schemeClr>
                </a:solidFill>
                <a:latin typeface="Calibri" panose="020F0502020204030204" pitchFamily="34" charset="0"/>
                <a:hlinkClick r:id="rId5"/>
              </a:rPr>
              <a:t>dcarroll3@mgh.harvard.edu</a:t>
            </a:r>
            <a:r>
              <a:rPr lang="en-US" altLang="en-US" sz="1800" dirty="0">
                <a:latin typeface="Calibri" panose="020F0502020204030204" pitchFamily="34" charset="0"/>
              </a:rPr>
              <a:t>)</a:t>
            </a:r>
          </a:p>
          <a:p>
            <a:pPr marL="914400" lvl="2" indent="0" eaLnBrk="1" hangingPunct="1">
              <a:lnSpc>
                <a:spcPct val="130000"/>
              </a:lnSpc>
              <a:buNone/>
            </a:pPr>
            <a:endParaRPr lang="en-US" altLang="en-US" sz="1400" dirty="0"/>
          </a:p>
          <a:p>
            <a:pPr lvl="2" eaLnBrk="1" hangingPunct="1">
              <a:lnSpc>
                <a:spcPct val="130000"/>
              </a:lnSpc>
              <a:buFontTx/>
              <a:buNone/>
            </a:pPr>
            <a:endParaRPr lang="en-US" altLang="en-US" sz="1600" dirty="0"/>
          </a:p>
        </p:txBody>
      </p:sp>
      <p:sp>
        <p:nvSpPr>
          <p:cNvPr id="46084" name="Slide Number Placeholder 3">
            <a:extLst>
              <a:ext uri="{FF2B5EF4-FFF2-40B4-BE49-F238E27FC236}">
                <a16:creationId xmlns:a16="http://schemas.microsoft.com/office/drawing/2014/main" id="{D9C6AAF3-FF91-B65B-95F9-D1629172E9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265030B-E03D-824D-B529-CEB9EF6D9497}" type="slidenum">
              <a:rPr lang="en-US" altLang="en-US" sz="1400" smtClean="0"/>
              <a:pPr>
                <a:spcBef>
                  <a:spcPct val="0"/>
                </a:spcBef>
                <a:buFontTx/>
                <a:buNone/>
              </a:pPr>
              <a:t>39</a:t>
            </a:fld>
            <a:endParaRPr lang="en-US" altLang="en-US" sz="1400"/>
          </a:p>
        </p:txBody>
      </p:sp>
      <p:sp>
        <p:nvSpPr>
          <p:cNvPr id="2" name="Rectangle 1">
            <a:extLst>
              <a:ext uri="{FF2B5EF4-FFF2-40B4-BE49-F238E27FC236}">
                <a16:creationId xmlns:a16="http://schemas.microsoft.com/office/drawing/2014/main" id="{4B9D4FDF-A2AC-40B5-A0ED-BDE8E24859C6}"/>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9E394BE-352B-C1DD-84B9-AABAC5FB70A2}"/>
              </a:ext>
            </a:extLst>
          </p:cNvPr>
          <p:cNvSpPr>
            <a:spLocks noGrp="1" noChangeArrowheads="1"/>
          </p:cNvSpPr>
          <p:nvPr>
            <p:ph type="title"/>
          </p:nvPr>
        </p:nvSpPr>
        <p:spPr>
          <a:xfrm>
            <a:off x="381000" y="1676400"/>
            <a:ext cx="8374063" cy="838200"/>
          </a:xfrm>
        </p:spPr>
        <p:txBody>
          <a:bodyPr/>
          <a:lstStyle/>
          <a:p>
            <a:pPr eaLnBrk="1" hangingPunct="1"/>
            <a:r>
              <a:rPr lang="en-US" altLang="en-US" sz="3600" b="1"/>
              <a:t>Munn Research Projects </a:t>
            </a:r>
            <a:br>
              <a:rPr lang="en-US" altLang="en-US" sz="3600" b="1"/>
            </a:br>
            <a:endParaRPr lang="en-US" altLang="en-US" sz="3600" b="1"/>
          </a:p>
        </p:txBody>
      </p:sp>
      <p:sp>
        <p:nvSpPr>
          <p:cNvPr id="7171" name="Rectangle 3">
            <a:extLst>
              <a:ext uri="{FF2B5EF4-FFF2-40B4-BE49-F238E27FC236}">
                <a16:creationId xmlns:a16="http://schemas.microsoft.com/office/drawing/2014/main" id="{5CFD6FC0-A171-2019-5218-A0D3410C9C88}"/>
              </a:ext>
            </a:extLst>
          </p:cNvPr>
          <p:cNvSpPr>
            <a:spLocks noGrp="1" noChangeArrowheads="1"/>
          </p:cNvSpPr>
          <p:nvPr>
            <p:ph type="body" idx="1"/>
          </p:nvPr>
        </p:nvSpPr>
        <p:spPr>
          <a:xfrm>
            <a:off x="304800" y="2667000"/>
            <a:ext cx="8688388" cy="3506788"/>
          </a:xfrm>
        </p:spPr>
        <p:txBody>
          <a:bodyPr/>
          <a:lstStyle/>
          <a:p>
            <a:pPr eaLnBrk="1" hangingPunct="1">
              <a:lnSpc>
                <a:spcPct val="130000"/>
              </a:lnSpc>
              <a:spcBef>
                <a:spcPct val="30000"/>
              </a:spcBef>
            </a:pPr>
            <a:r>
              <a:rPr lang="en-US" altLang="en-US"/>
              <a:t>Original Research: the only category of proposals accepted for Munn grants</a:t>
            </a:r>
          </a:p>
          <a:p>
            <a:pPr eaLnBrk="1" hangingPunct="1">
              <a:lnSpc>
                <a:spcPct val="130000"/>
              </a:lnSpc>
              <a:spcBef>
                <a:spcPct val="30000"/>
              </a:spcBef>
              <a:buFontTx/>
              <a:buNone/>
            </a:pPr>
            <a:endParaRPr lang="en-US" altLang="en-US"/>
          </a:p>
        </p:txBody>
      </p:sp>
      <p:sp>
        <p:nvSpPr>
          <p:cNvPr id="7172" name="Slide Number Placeholder 3">
            <a:extLst>
              <a:ext uri="{FF2B5EF4-FFF2-40B4-BE49-F238E27FC236}">
                <a16:creationId xmlns:a16="http://schemas.microsoft.com/office/drawing/2014/main" id="{B345BE6A-EBED-74FB-F8A4-C4D34373D7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6D9C293-191B-7A4D-8086-65861973C7DA}" type="slidenum">
              <a:rPr lang="en-US" altLang="en-US" sz="1400" smtClean="0"/>
              <a:pPr>
                <a:spcBef>
                  <a:spcPct val="0"/>
                </a:spcBef>
                <a:buFontTx/>
                <a:buNone/>
              </a:pPr>
              <a:t>4</a:t>
            </a:fld>
            <a:endParaRPr lang="en-US" altLang="en-US" sz="1400"/>
          </a:p>
        </p:txBody>
      </p:sp>
      <p:sp>
        <p:nvSpPr>
          <p:cNvPr id="2" name="Rectangle 1">
            <a:extLst>
              <a:ext uri="{FF2B5EF4-FFF2-40B4-BE49-F238E27FC236}">
                <a16:creationId xmlns:a16="http://schemas.microsoft.com/office/drawing/2014/main" id="{01AB370C-EB45-4409-0E4E-8410A02667DC}"/>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C8692F1-A954-FE67-716F-54C9F4473230}"/>
              </a:ext>
            </a:extLst>
          </p:cNvPr>
          <p:cNvSpPr>
            <a:spLocks noGrp="1" noChangeArrowheads="1"/>
          </p:cNvSpPr>
          <p:nvPr>
            <p:ph type="title"/>
          </p:nvPr>
        </p:nvSpPr>
        <p:spPr>
          <a:xfrm>
            <a:off x="457200" y="914400"/>
            <a:ext cx="8226425" cy="1371600"/>
          </a:xfrm>
        </p:spPr>
        <p:txBody>
          <a:bodyPr/>
          <a:lstStyle/>
          <a:p>
            <a:pPr eaLnBrk="1" hangingPunct="1"/>
            <a:br>
              <a:rPr lang="en-US" altLang="en-US" sz="3600" b="1"/>
            </a:br>
            <a:r>
              <a:rPr lang="en-US" altLang="en-US" sz="3200" b="1"/>
              <a:t>Examples of Grants in Past Years….</a:t>
            </a:r>
          </a:p>
        </p:txBody>
      </p:sp>
      <p:sp>
        <p:nvSpPr>
          <p:cNvPr id="8195" name="Rectangle 3">
            <a:extLst>
              <a:ext uri="{FF2B5EF4-FFF2-40B4-BE49-F238E27FC236}">
                <a16:creationId xmlns:a16="http://schemas.microsoft.com/office/drawing/2014/main" id="{0CD5F695-7301-7755-CD4F-D42EE7F49EF0}"/>
              </a:ext>
            </a:extLst>
          </p:cNvPr>
          <p:cNvSpPr>
            <a:spLocks noGrp="1" noChangeArrowheads="1"/>
          </p:cNvSpPr>
          <p:nvPr>
            <p:ph type="body" idx="1"/>
          </p:nvPr>
        </p:nvSpPr>
        <p:spPr>
          <a:xfrm>
            <a:off x="533400" y="2362200"/>
            <a:ext cx="8226425" cy="4267200"/>
          </a:xfrm>
        </p:spPr>
        <p:txBody>
          <a:bodyPr/>
          <a:lstStyle/>
          <a:p>
            <a:pPr eaLnBrk="1" hangingPunct="1">
              <a:lnSpc>
                <a:spcPct val="120000"/>
              </a:lnSpc>
            </a:pPr>
            <a:r>
              <a:rPr lang="en-US" altLang="en-US" sz="2000"/>
              <a:t>Malnutrition in Heart Failure Patients</a:t>
            </a:r>
          </a:p>
          <a:p>
            <a:pPr eaLnBrk="1" hangingPunct="1">
              <a:lnSpc>
                <a:spcPct val="120000"/>
              </a:lnSpc>
            </a:pPr>
            <a:r>
              <a:rPr lang="en-US" altLang="en-US" sz="2000"/>
              <a:t>Prolonged Mechanical Ventilation &amp; Weaning</a:t>
            </a:r>
          </a:p>
          <a:p>
            <a:pPr eaLnBrk="1" hangingPunct="1">
              <a:lnSpc>
                <a:spcPct val="120000"/>
              </a:lnSpc>
            </a:pPr>
            <a:r>
              <a:rPr lang="en-US" altLang="en-US" sz="2000"/>
              <a:t>Evaluation of the Environment of Care</a:t>
            </a:r>
          </a:p>
          <a:p>
            <a:pPr eaLnBrk="1" hangingPunct="1">
              <a:lnSpc>
                <a:spcPct val="120000"/>
              </a:lnSpc>
            </a:pPr>
            <a:r>
              <a:rPr lang="en-US" altLang="en-US" sz="2000"/>
              <a:t>Family-Centered Care at MGH</a:t>
            </a:r>
            <a:r>
              <a:rPr lang="en-US" altLang="en-US" sz="2000" i="1"/>
              <a:t>f</a:t>
            </a:r>
            <a:r>
              <a:rPr lang="en-US" altLang="en-US" sz="2000"/>
              <a:t>C (Pediatric)</a:t>
            </a:r>
          </a:p>
          <a:p>
            <a:pPr eaLnBrk="1" hangingPunct="1">
              <a:lnSpc>
                <a:spcPct val="120000"/>
              </a:lnSpc>
            </a:pPr>
            <a:r>
              <a:rPr lang="en-US" altLang="en-US" sz="2000"/>
              <a:t>Delirium in Acute Care Patient Falls</a:t>
            </a:r>
          </a:p>
          <a:p>
            <a:pPr eaLnBrk="1" hangingPunct="1">
              <a:lnSpc>
                <a:spcPct val="120000"/>
              </a:lnSpc>
            </a:pPr>
            <a:r>
              <a:rPr lang="en-US" altLang="en-US" sz="2000"/>
              <a:t>Use of Music as a Therapeutic Intervention</a:t>
            </a:r>
          </a:p>
          <a:p>
            <a:pPr eaLnBrk="1" hangingPunct="1">
              <a:lnSpc>
                <a:spcPct val="120000"/>
              </a:lnSpc>
            </a:pPr>
            <a:r>
              <a:rPr lang="en-US" altLang="en-US" sz="2000"/>
              <a:t>Effect of Hatha Yoga during Stem Cell Transplant</a:t>
            </a:r>
          </a:p>
          <a:p>
            <a:pPr eaLnBrk="1" hangingPunct="1">
              <a:lnSpc>
                <a:spcPct val="120000"/>
              </a:lnSpc>
            </a:pPr>
            <a:r>
              <a:rPr lang="en-US" altLang="en-US" sz="2000"/>
              <a:t>Constipation Among Hospitalized Older Adults </a:t>
            </a:r>
          </a:p>
          <a:p>
            <a:pPr eaLnBrk="1" hangingPunct="1">
              <a:lnSpc>
                <a:spcPct val="120000"/>
              </a:lnSpc>
            </a:pPr>
            <a:r>
              <a:rPr lang="en-US" altLang="en-US" sz="2000"/>
              <a:t>Death and Dying in the ICU</a:t>
            </a:r>
          </a:p>
          <a:p>
            <a:pPr lvl="1" eaLnBrk="1" hangingPunct="1">
              <a:lnSpc>
                <a:spcPct val="120000"/>
              </a:lnSpc>
            </a:pPr>
            <a:r>
              <a:rPr lang="en-US" altLang="en-US" sz="1600"/>
              <a:t>Samples available for review upon request</a:t>
            </a:r>
          </a:p>
          <a:p>
            <a:pPr eaLnBrk="1" hangingPunct="1">
              <a:lnSpc>
                <a:spcPct val="120000"/>
              </a:lnSpc>
              <a:buFontTx/>
              <a:buNone/>
            </a:pPr>
            <a:endParaRPr lang="en-US" altLang="en-US" sz="2000"/>
          </a:p>
          <a:p>
            <a:pPr eaLnBrk="1" hangingPunct="1">
              <a:lnSpc>
                <a:spcPct val="120000"/>
              </a:lnSpc>
            </a:pPr>
            <a:endParaRPr lang="en-US" altLang="en-US" sz="2000"/>
          </a:p>
        </p:txBody>
      </p:sp>
      <p:sp>
        <p:nvSpPr>
          <p:cNvPr id="8196" name="Slide Number Placeholder 3">
            <a:extLst>
              <a:ext uri="{FF2B5EF4-FFF2-40B4-BE49-F238E27FC236}">
                <a16:creationId xmlns:a16="http://schemas.microsoft.com/office/drawing/2014/main" id="{3FDA3BDC-0E59-B35D-834C-871D25D8E5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322FD7-52C4-3D40-A0DC-FE41B3CF96D8}" type="slidenum">
              <a:rPr lang="en-US" altLang="en-US" sz="1400" smtClean="0"/>
              <a:pPr>
                <a:spcBef>
                  <a:spcPct val="0"/>
                </a:spcBef>
                <a:buFontTx/>
                <a:buNone/>
              </a:pPr>
              <a:t>5</a:t>
            </a:fld>
            <a:endParaRPr lang="en-US" altLang="en-US" sz="1400"/>
          </a:p>
        </p:txBody>
      </p:sp>
      <p:sp>
        <p:nvSpPr>
          <p:cNvPr id="2" name="Rectangle 1">
            <a:extLst>
              <a:ext uri="{FF2B5EF4-FFF2-40B4-BE49-F238E27FC236}">
                <a16:creationId xmlns:a16="http://schemas.microsoft.com/office/drawing/2014/main" id="{A611A181-2C26-4C51-F29C-1C5974CDDA4D}"/>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CB45557-C965-D71C-D4DD-027CFDC2139E}"/>
              </a:ext>
            </a:extLst>
          </p:cNvPr>
          <p:cNvSpPr>
            <a:spLocks noGrp="1" noChangeArrowheads="1"/>
          </p:cNvSpPr>
          <p:nvPr>
            <p:ph type="title"/>
          </p:nvPr>
        </p:nvSpPr>
        <p:spPr>
          <a:xfrm>
            <a:off x="461963" y="1219200"/>
            <a:ext cx="8682037" cy="1174750"/>
          </a:xfrm>
        </p:spPr>
        <p:txBody>
          <a:bodyPr/>
          <a:lstStyle/>
          <a:p>
            <a:pPr eaLnBrk="1" hangingPunct="1"/>
            <a:r>
              <a:rPr lang="en-US" altLang="en-US" sz="4000" b="1"/>
              <a:t>Impact of </a:t>
            </a:r>
            <a:r>
              <a:rPr lang="en-US" altLang="en-US" sz="3600" b="1"/>
              <a:t>Funded</a:t>
            </a:r>
            <a:r>
              <a:rPr lang="en-US" altLang="en-US" sz="4000" b="1"/>
              <a:t> Studies</a:t>
            </a:r>
            <a:endParaRPr lang="en-US" altLang="en-US" sz="4000" b="1" i="1"/>
          </a:p>
        </p:txBody>
      </p:sp>
      <p:sp>
        <p:nvSpPr>
          <p:cNvPr id="9219" name="Rectangle 3">
            <a:extLst>
              <a:ext uri="{FF2B5EF4-FFF2-40B4-BE49-F238E27FC236}">
                <a16:creationId xmlns:a16="http://schemas.microsoft.com/office/drawing/2014/main" id="{AD08A84F-FBEC-D7FC-2144-B626AB4D6166}"/>
              </a:ext>
            </a:extLst>
          </p:cNvPr>
          <p:cNvSpPr>
            <a:spLocks noGrp="1" noChangeArrowheads="1"/>
          </p:cNvSpPr>
          <p:nvPr>
            <p:ph type="body" idx="1"/>
          </p:nvPr>
        </p:nvSpPr>
        <p:spPr>
          <a:xfrm>
            <a:off x="457200" y="2286000"/>
            <a:ext cx="8153400" cy="4038600"/>
          </a:xfrm>
        </p:spPr>
        <p:txBody>
          <a:bodyPr/>
          <a:lstStyle/>
          <a:p>
            <a:pPr eaLnBrk="1" hangingPunct="1">
              <a:lnSpc>
                <a:spcPct val="90000"/>
              </a:lnSpc>
            </a:pPr>
            <a:r>
              <a:rPr lang="en-US" altLang="en-US" sz="2400" b="1" dirty="0"/>
              <a:t>Direct practice changes</a:t>
            </a:r>
          </a:p>
          <a:p>
            <a:pPr lvl="1" eaLnBrk="1" hangingPunct="1">
              <a:lnSpc>
                <a:spcPct val="90000"/>
              </a:lnSpc>
            </a:pPr>
            <a:r>
              <a:rPr lang="en-US" altLang="en-US" sz="2400" dirty="0"/>
              <a:t>Staff education: Drug calculator</a:t>
            </a:r>
          </a:p>
          <a:p>
            <a:pPr lvl="1" eaLnBrk="1" hangingPunct="1">
              <a:lnSpc>
                <a:spcPct val="90000"/>
              </a:lnSpc>
            </a:pPr>
            <a:r>
              <a:rPr lang="en-US" altLang="en-US" sz="2400" dirty="0"/>
              <a:t>Experience of Liver Transplant Patients</a:t>
            </a:r>
          </a:p>
          <a:p>
            <a:pPr lvl="1" eaLnBrk="1" hangingPunct="1">
              <a:lnSpc>
                <a:spcPct val="90000"/>
              </a:lnSpc>
            </a:pPr>
            <a:r>
              <a:rPr lang="en-US" altLang="en-US" sz="2400" dirty="0"/>
              <a:t>Practice change to allow families in ED to be present during resuscitation efforts</a:t>
            </a:r>
          </a:p>
          <a:p>
            <a:pPr eaLnBrk="1" hangingPunct="1">
              <a:lnSpc>
                <a:spcPct val="90000"/>
              </a:lnSpc>
            </a:pPr>
            <a:r>
              <a:rPr lang="en-US" altLang="en-US" sz="2400" b="1" dirty="0"/>
              <a:t>Publications and Presentations:</a:t>
            </a:r>
            <a:r>
              <a:rPr lang="en-US" altLang="en-US" sz="2400" dirty="0"/>
              <a:t> </a:t>
            </a:r>
          </a:p>
          <a:p>
            <a:pPr lvl="1" eaLnBrk="1" hangingPunct="1">
              <a:lnSpc>
                <a:spcPct val="90000"/>
              </a:lnSpc>
            </a:pPr>
            <a:r>
              <a:rPr lang="en-US" altLang="en-US" sz="2400" dirty="0"/>
              <a:t>Local, national, and international </a:t>
            </a:r>
          </a:p>
          <a:p>
            <a:pPr eaLnBrk="1" hangingPunct="1">
              <a:lnSpc>
                <a:spcPct val="90000"/>
              </a:lnSpc>
            </a:pPr>
            <a:r>
              <a:rPr lang="en-US" altLang="en-US" sz="2400" b="1" dirty="0"/>
              <a:t>Academic decisions</a:t>
            </a:r>
            <a:r>
              <a:rPr lang="en-US" altLang="en-US" sz="2400" dirty="0"/>
              <a:t>:</a:t>
            </a:r>
          </a:p>
          <a:p>
            <a:pPr lvl="1" eaLnBrk="1" hangingPunct="1">
              <a:lnSpc>
                <a:spcPct val="90000"/>
              </a:lnSpc>
            </a:pPr>
            <a:r>
              <a:rPr lang="en-US" altLang="en-US" sz="2400" dirty="0"/>
              <a:t>Return to school, dissertation topic, leadership roles in the organization, etc.</a:t>
            </a:r>
          </a:p>
        </p:txBody>
      </p:sp>
      <p:sp>
        <p:nvSpPr>
          <p:cNvPr id="9220" name="Slide Number Placeholder 3">
            <a:extLst>
              <a:ext uri="{FF2B5EF4-FFF2-40B4-BE49-F238E27FC236}">
                <a16:creationId xmlns:a16="http://schemas.microsoft.com/office/drawing/2014/main" id="{15A1BFB1-ED0C-FD9E-EF28-485A169419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3D76B27-9662-D748-9EA2-01B1CD604DAC}" type="slidenum">
              <a:rPr lang="en-US" altLang="en-US" sz="1400" smtClean="0"/>
              <a:pPr>
                <a:spcBef>
                  <a:spcPct val="0"/>
                </a:spcBef>
                <a:buFontTx/>
                <a:buNone/>
              </a:pPr>
              <a:t>6</a:t>
            </a:fld>
            <a:endParaRPr lang="en-US" altLang="en-US" sz="1400"/>
          </a:p>
        </p:txBody>
      </p:sp>
      <p:sp>
        <p:nvSpPr>
          <p:cNvPr id="2" name="Rectangle 1">
            <a:extLst>
              <a:ext uri="{FF2B5EF4-FFF2-40B4-BE49-F238E27FC236}">
                <a16:creationId xmlns:a16="http://schemas.microsoft.com/office/drawing/2014/main" id="{998A1C24-191E-F1E0-A71F-12A48075AD29}"/>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794FE0E-B687-42BF-A9DC-C0342C9AC0D7}"/>
              </a:ext>
            </a:extLst>
          </p:cNvPr>
          <p:cNvSpPr>
            <a:spLocks noGrp="1" noChangeArrowheads="1"/>
          </p:cNvSpPr>
          <p:nvPr>
            <p:ph type="title"/>
          </p:nvPr>
        </p:nvSpPr>
        <p:spPr>
          <a:xfrm>
            <a:off x="457200" y="1295400"/>
            <a:ext cx="8002588" cy="685800"/>
          </a:xfrm>
        </p:spPr>
        <p:txBody>
          <a:bodyPr/>
          <a:lstStyle/>
          <a:p>
            <a:pPr eaLnBrk="1" hangingPunct="1"/>
            <a:r>
              <a:rPr lang="en-US" altLang="en-US" sz="3600" b="1"/>
              <a:t>Applicant Eligibility</a:t>
            </a:r>
          </a:p>
        </p:txBody>
      </p:sp>
      <p:sp>
        <p:nvSpPr>
          <p:cNvPr id="10243" name="Rectangle 3">
            <a:extLst>
              <a:ext uri="{FF2B5EF4-FFF2-40B4-BE49-F238E27FC236}">
                <a16:creationId xmlns:a16="http://schemas.microsoft.com/office/drawing/2014/main" id="{1F75A8E6-9A5A-88D8-44A3-72A089CC2F84}"/>
              </a:ext>
            </a:extLst>
          </p:cNvPr>
          <p:cNvSpPr>
            <a:spLocks noGrp="1" noChangeArrowheads="1"/>
          </p:cNvSpPr>
          <p:nvPr>
            <p:ph type="body" idx="1"/>
          </p:nvPr>
        </p:nvSpPr>
        <p:spPr>
          <a:xfrm>
            <a:off x="609600" y="2133600"/>
            <a:ext cx="8001000" cy="3962400"/>
          </a:xfrm>
        </p:spPr>
        <p:txBody>
          <a:bodyPr/>
          <a:lstStyle/>
          <a:p>
            <a:pPr eaLnBrk="1" hangingPunct="1">
              <a:lnSpc>
                <a:spcPct val="120000"/>
              </a:lnSpc>
            </a:pPr>
            <a:r>
              <a:rPr lang="en-US" altLang="en-US" sz="2400"/>
              <a:t>RN at MGH </a:t>
            </a:r>
          </a:p>
          <a:p>
            <a:pPr eaLnBrk="1" hangingPunct="1">
              <a:lnSpc>
                <a:spcPct val="120000"/>
              </a:lnSpc>
            </a:pPr>
            <a:r>
              <a:rPr lang="en-US" altLang="en-US" sz="2400"/>
              <a:t>Staff nurse role</a:t>
            </a:r>
          </a:p>
          <a:p>
            <a:pPr eaLnBrk="1" hangingPunct="1">
              <a:lnSpc>
                <a:spcPct val="120000"/>
              </a:lnSpc>
            </a:pPr>
            <a:r>
              <a:rPr lang="en-US" altLang="en-US" sz="2400"/>
              <a:t>At least 20 hours/week, permanent, benefits-eligible employee</a:t>
            </a:r>
          </a:p>
          <a:p>
            <a:pPr eaLnBrk="1" hangingPunct="1">
              <a:lnSpc>
                <a:spcPct val="120000"/>
              </a:lnSpc>
            </a:pPr>
            <a:r>
              <a:rPr lang="en-US" altLang="en-US" sz="2400"/>
              <a:t>Part-time nurses collaborate with a full-time co-PI</a:t>
            </a:r>
          </a:p>
          <a:p>
            <a:pPr eaLnBrk="1" hangingPunct="1">
              <a:lnSpc>
                <a:spcPct val="120000"/>
              </a:lnSpc>
            </a:pPr>
            <a:r>
              <a:rPr lang="en-US" altLang="en-US" sz="2400"/>
              <a:t>Doctoral/postdoctoral RNs not eligible.  Contact Munn Center for other funding options</a:t>
            </a:r>
          </a:p>
        </p:txBody>
      </p:sp>
      <p:sp>
        <p:nvSpPr>
          <p:cNvPr id="10244" name="Slide Number Placeholder 3">
            <a:extLst>
              <a:ext uri="{FF2B5EF4-FFF2-40B4-BE49-F238E27FC236}">
                <a16:creationId xmlns:a16="http://schemas.microsoft.com/office/drawing/2014/main" id="{1E916885-7CEA-D676-C05E-D0BCF6E3BFB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3A5173D-C90C-BE4B-9A0C-16CCF7FA483F}" type="slidenum">
              <a:rPr lang="en-US" altLang="en-US" sz="1400" smtClean="0"/>
              <a:pPr>
                <a:spcBef>
                  <a:spcPct val="0"/>
                </a:spcBef>
                <a:buFontTx/>
                <a:buNone/>
              </a:pPr>
              <a:t>7</a:t>
            </a:fld>
            <a:endParaRPr lang="en-US" altLang="en-US" sz="1400"/>
          </a:p>
        </p:txBody>
      </p:sp>
      <p:sp>
        <p:nvSpPr>
          <p:cNvPr id="2" name="Rectangle 1">
            <a:extLst>
              <a:ext uri="{FF2B5EF4-FFF2-40B4-BE49-F238E27FC236}">
                <a16:creationId xmlns:a16="http://schemas.microsoft.com/office/drawing/2014/main" id="{849F62FA-7B99-0637-8A4E-D78C15439E45}"/>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C1059AD-9B09-DC88-916D-673EC71F7587}"/>
              </a:ext>
            </a:extLst>
          </p:cNvPr>
          <p:cNvSpPr>
            <a:spLocks noGrp="1" noChangeArrowheads="1"/>
          </p:cNvSpPr>
          <p:nvPr>
            <p:ph type="title"/>
          </p:nvPr>
        </p:nvSpPr>
        <p:spPr>
          <a:xfrm>
            <a:off x="457200" y="1295400"/>
            <a:ext cx="8002588" cy="609600"/>
          </a:xfrm>
        </p:spPr>
        <p:txBody>
          <a:bodyPr/>
          <a:lstStyle/>
          <a:p>
            <a:pPr eaLnBrk="1" hangingPunct="1"/>
            <a:r>
              <a:rPr lang="en-US" altLang="en-US" sz="3600" b="1"/>
              <a:t>Project Eligibility</a:t>
            </a:r>
          </a:p>
        </p:txBody>
      </p:sp>
      <p:sp>
        <p:nvSpPr>
          <p:cNvPr id="11267" name="Rectangle 3">
            <a:extLst>
              <a:ext uri="{FF2B5EF4-FFF2-40B4-BE49-F238E27FC236}">
                <a16:creationId xmlns:a16="http://schemas.microsoft.com/office/drawing/2014/main" id="{A7830FEA-62AD-58F6-37DE-42979DA85265}"/>
              </a:ext>
            </a:extLst>
          </p:cNvPr>
          <p:cNvSpPr>
            <a:spLocks noGrp="1" noChangeArrowheads="1"/>
          </p:cNvSpPr>
          <p:nvPr>
            <p:ph type="body" idx="1"/>
          </p:nvPr>
        </p:nvSpPr>
        <p:spPr>
          <a:xfrm>
            <a:off x="609600" y="1905000"/>
            <a:ext cx="7696200" cy="4816475"/>
          </a:xfrm>
        </p:spPr>
        <p:txBody>
          <a:bodyPr/>
          <a:lstStyle/>
          <a:p>
            <a:pPr eaLnBrk="1" hangingPunct="1">
              <a:lnSpc>
                <a:spcPct val="120000"/>
              </a:lnSpc>
              <a:buFontTx/>
              <a:buNone/>
              <a:defRPr/>
            </a:pPr>
            <a:r>
              <a:rPr lang="en-US" altLang="en-US" sz="2000" dirty="0"/>
              <a:t>Patient Care Services Goals:</a:t>
            </a:r>
            <a:endParaRPr lang="en-US" dirty="0"/>
          </a:p>
          <a:p>
            <a:pPr>
              <a:defRPr/>
            </a:pPr>
            <a:r>
              <a:rPr lang="en-US" sz="1800" dirty="0"/>
              <a:t>Establish a comprehensive </a:t>
            </a:r>
            <a:r>
              <a:rPr lang="en-US" sz="1800" b="1" dirty="0"/>
              <a:t>talent strategy</a:t>
            </a:r>
            <a:r>
              <a:rPr lang="en-US" sz="1800" dirty="0"/>
              <a:t> for recruitment through career development and advancement to attract and retain the very best.</a:t>
            </a:r>
          </a:p>
          <a:p>
            <a:pPr>
              <a:defRPr/>
            </a:pPr>
            <a:r>
              <a:rPr lang="en-US" sz="1800" dirty="0"/>
              <a:t>Identify, establish and implement </a:t>
            </a:r>
            <a:r>
              <a:rPr lang="en-US" sz="1800" b="1" dirty="0"/>
              <a:t>consistent best practices</a:t>
            </a:r>
            <a:r>
              <a:rPr lang="en-US" sz="1800" dirty="0"/>
              <a:t> to streamline operations and reduce staff burden, while ensuring excellence in care and outcomes.</a:t>
            </a:r>
          </a:p>
          <a:p>
            <a:pPr>
              <a:defRPr/>
            </a:pPr>
            <a:r>
              <a:rPr lang="en-US" sz="1800" dirty="0"/>
              <a:t>Optimize </a:t>
            </a:r>
            <a:r>
              <a:rPr lang="en-US" sz="1800" b="1" dirty="0"/>
              <a:t>PCS governance and management processes</a:t>
            </a:r>
            <a:r>
              <a:rPr lang="en-US" sz="1800" dirty="0"/>
              <a:t> to allow PCS to respond nimbly and effectively to change while ensuring broad engagement and input.</a:t>
            </a:r>
          </a:p>
          <a:p>
            <a:pPr>
              <a:defRPr/>
            </a:pPr>
            <a:r>
              <a:rPr lang="en-US" sz="1800" b="1" dirty="0"/>
              <a:t>Partner/advocate</a:t>
            </a:r>
            <a:r>
              <a:rPr lang="en-US" sz="1800" dirty="0"/>
              <a:t> with MGH and MGB most effectively to ensure achievement of system and PCS goals. </a:t>
            </a:r>
          </a:p>
          <a:p>
            <a:pPr algn="just">
              <a:defRPr/>
            </a:pPr>
            <a:endParaRPr lang="en-US" altLang="en-US" sz="1000" dirty="0"/>
          </a:p>
          <a:p>
            <a:pPr marL="0" indent="0" algn="ctr" eaLnBrk="1" hangingPunct="1">
              <a:lnSpc>
                <a:spcPct val="120000"/>
              </a:lnSpc>
              <a:buFontTx/>
              <a:buNone/>
              <a:defRPr/>
            </a:pPr>
            <a:r>
              <a:rPr lang="en-US" altLang="en-US" sz="2000" b="1" dirty="0"/>
              <a:t>Munn Nursing Research projects must support the PCS strategic goals via original research.</a:t>
            </a:r>
          </a:p>
        </p:txBody>
      </p:sp>
      <p:sp>
        <p:nvSpPr>
          <p:cNvPr id="11268" name="Slide Number Placeholder 3">
            <a:extLst>
              <a:ext uri="{FF2B5EF4-FFF2-40B4-BE49-F238E27FC236}">
                <a16:creationId xmlns:a16="http://schemas.microsoft.com/office/drawing/2014/main" id="{4DA9B8DC-2915-9E18-C45D-8B4C4FA43A8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95740CD-F1FB-AF4F-9E5C-F70C46E88850}" type="slidenum">
              <a:rPr lang="en-US" altLang="en-US" sz="1400" smtClean="0"/>
              <a:pPr>
                <a:spcBef>
                  <a:spcPct val="0"/>
                </a:spcBef>
                <a:buFontTx/>
                <a:buNone/>
              </a:pPr>
              <a:t>8</a:t>
            </a:fld>
            <a:endParaRPr lang="en-US" altLang="en-US" sz="1400"/>
          </a:p>
        </p:txBody>
      </p:sp>
      <p:sp>
        <p:nvSpPr>
          <p:cNvPr id="2" name="Rectangle 1">
            <a:extLst>
              <a:ext uri="{FF2B5EF4-FFF2-40B4-BE49-F238E27FC236}">
                <a16:creationId xmlns:a16="http://schemas.microsoft.com/office/drawing/2014/main" id="{9D8E82DD-49B0-46B5-BCAA-89DF7EDD33C6}"/>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CE7CCAF-6D13-9E08-47D7-55A44DD70ACA}"/>
              </a:ext>
            </a:extLst>
          </p:cNvPr>
          <p:cNvSpPr>
            <a:spLocks noGrp="1" noChangeArrowheads="1"/>
          </p:cNvSpPr>
          <p:nvPr>
            <p:ph type="title"/>
          </p:nvPr>
        </p:nvSpPr>
        <p:spPr>
          <a:xfrm>
            <a:off x="457200" y="1295400"/>
            <a:ext cx="8002588" cy="685800"/>
          </a:xfrm>
        </p:spPr>
        <p:txBody>
          <a:bodyPr/>
          <a:lstStyle/>
          <a:p>
            <a:pPr eaLnBrk="1" hangingPunct="1"/>
            <a:r>
              <a:rPr lang="en-US" altLang="en-US" sz="3600" b="1"/>
              <a:t>Eligibility, cont’d</a:t>
            </a:r>
          </a:p>
        </p:txBody>
      </p:sp>
      <p:sp>
        <p:nvSpPr>
          <p:cNvPr id="12291" name="Rectangle 3">
            <a:extLst>
              <a:ext uri="{FF2B5EF4-FFF2-40B4-BE49-F238E27FC236}">
                <a16:creationId xmlns:a16="http://schemas.microsoft.com/office/drawing/2014/main" id="{FF441C39-FAB3-ADF1-74CA-A0CFC0D6012E}"/>
              </a:ext>
            </a:extLst>
          </p:cNvPr>
          <p:cNvSpPr>
            <a:spLocks noGrp="1" noChangeArrowheads="1"/>
          </p:cNvSpPr>
          <p:nvPr>
            <p:ph type="body" idx="1"/>
          </p:nvPr>
        </p:nvSpPr>
        <p:spPr>
          <a:xfrm>
            <a:off x="609600" y="2209800"/>
            <a:ext cx="8001000" cy="3962400"/>
          </a:xfrm>
        </p:spPr>
        <p:txBody>
          <a:bodyPr/>
          <a:lstStyle/>
          <a:p>
            <a:pPr eaLnBrk="1" hangingPunct="1">
              <a:lnSpc>
                <a:spcPct val="120000"/>
              </a:lnSpc>
            </a:pPr>
            <a:r>
              <a:rPr lang="en-US" altLang="en-US" sz="2000" dirty="0"/>
              <a:t>Mentorship</a:t>
            </a:r>
          </a:p>
          <a:p>
            <a:pPr lvl="1" eaLnBrk="1" hangingPunct="1">
              <a:lnSpc>
                <a:spcPct val="120000"/>
              </a:lnSpc>
            </a:pPr>
            <a:r>
              <a:rPr lang="en-US" altLang="en-US" sz="2000" dirty="0"/>
              <a:t>Each team must have a designated mentor to provide guidance and oversight and enhance rigor of the investigation. The mentor must be a PhD prepared nurse or a team of a PhD prepared and a DNP prepared nurse</a:t>
            </a:r>
          </a:p>
          <a:p>
            <a:pPr eaLnBrk="1" hangingPunct="1">
              <a:lnSpc>
                <a:spcPct val="120000"/>
              </a:lnSpc>
              <a:buFontTx/>
              <a:buNone/>
            </a:pPr>
            <a:endParaRPr lang="en-US" altLang="en-US" sz="2000" dirty="0">
              <a:solidFill>
                <a:srgbClr val="FF0000"/>
              </a:solidFill>
            </a:endParaRPr>
          </a:p>
          <a:p>
            <a:pPr eaLnBrk="1" hangingPunct="1">
              <a:lnSpc>
                <a:spcPct val="120000"/>
              </a:lnSpc>
            </a:pPr>
            <a:r>
              <a:rPr lang="en-US" altLang="en-US" sz="2000" dirty="0"/>
              <a:t>IRB approval and MGB human subjects protection on-line training </a:t>
            </a:r>
          </a:p>
          <a:p>
            <a:pPr lvl="1" eaLnBrk="1" hangingPunct="1">
              <a:lnSpc>
                <a:spcPct val="120000"/>
              </a:lnSpc>
            </a:pPr>
            <a:r>
              <a:rPr lang="en-US" altLang="en-US" sz="2000" dirty="0"/>
              <a:t>Not required prior to submission </a:t>
            </a:r>
          </a:p>
          <a:p>
            <a:pPr lvl="1" eaLnBrk="1" hangingPunct="1">
              <a:lnSpc>
                <a:spcPct val="120000"/>
              </a:lnSpc>
            </a:pPr>
            <a:r>
              <a:rPr lang="en-US" altLang="en-US" sz="2000" dirty="0"/>
              <a:t>Required before beginning study </a:t>
            </a:r>
          </a:p>
          <a:p>
            <a:pPr eaLnBrk="1" hangingPunct="1">
              <a:lnSpc>
                <a:spcPct val="120000"/>
              </a:lnSpc>
              <a:buFontTx/>
              <a:buNone/>
            </a:pPr>
            <a:r>
              <a:rPr lang="en-US" altLang="en-US" sz="2000" b="1" dirty="0">
                <a:solidFill>
                  <a:schemeClr val="hlink"/>
                </a:solidFill>
              </a:rPr>
              <a:t>          </a:t>
            </a:r>
            <a:endParaRPr lang="en-US" altLang="en-US" sz="2000" dirty="0"/>
          </a:p>
        </p:txBody>
      </p:sp>
      <p:sp>
        <p:nvSpPr>
          <p:cNvPr id="12292" name="Slide Number Placeholder 3">
            <a:extLst>
              <a:ext uri="{FF2B5EF4-FFF2-40B4-BE49-F238E27FC236}">
                <a16:creationId xmlns:a16="http://schemas.microsoft.com/office/drawing/2014/main" id="{B57EA5FE-6FE9-B9D5-7E81-3592F8B0AFB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3268390-47A4-9046-85DB-917A0345ABC3}" type="slidenum">
              <a:rPr lang="en-US" altLang="en-US" sz="1400" smtClean="0"/>
              <a:pPr>
                <a:spcBef>
                  <a:spcPct val="0"/>
                </a:spcBef>
                <a:buFontTx/>
                <a:buNone/>
              </a:pPr>
              <a:t>9</a:t>
            </a:fld>
            <a:endParaRPr lang="en-US" altLang="en-US" sz="1400"/>
          </a:p>
        </p:txBody>
      </p:sp>
      <p:sp>
        <p:nvSpPr>
          <p:cNvPr id="2" name="Rectangle 1">
            <a:extLst>
              <a:ext uri="{FF2B5EF4-FFF2-40B4-BE49-F238E27FC236}">
                <a16:creationId xmlns:a16="http://schemas.microsoft.com/office/drawing/2014/main" id="{54D92F9A-2D4D-5705-5D81-A0E591507C8C}"/>
              </a:ext>
            </a:extLst>
          </p:cNvPr>
          <p:cNvSpPr/>
          <p:nvPr/>
        </p:nvSpPr>
        <p:spPr>
          <a:xfrm>
            <a:off x="144379" y="84221"/>
            <a:ext cx="1676400" cy="9144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1967</TotalTime>
  <Words>2262</Words>
  <Application>Microsoft Macintosh PowerPoint</Application>
  <PresentationFormat>On-screen Show (4:3)</PresentationFormat>
  <Paragraphs>359</Paragraphs>
  <Slides>39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Arial Narrow</vt:lpstr>
      <vt:lpstr>Calibri</vt:lpstr>
      <vt:lpstr>Courier New</vt:lpstr>
      <vt:lpstr>1_Default Design</vt:lpstr>
      <vt:lpstr>Yvonne L. Munn  Nursing Research Grants 2024</vt:lpstr>
      <vt:lpstr>Today's  Discussion</vt:lpstr>
      <vt:lpstr>Background</vt:lpstr>
      <vt:lpstr>Munn Research Projects  </vt:lpstr>
      <vt:lpstr> Examples of Grants in Past Years….</vt:lpstr>
      <vt:lpstr>Impact of Funded Studies</vt:lpstr>
      <vt:lpstr>Applicant Eligibility</vt:lpstr>
      <vt:lpstr>Project Eligibility</vt:lpstr>
      <vt:lpstr>Eligibility, cont’d</vt:lpstr>
      <vt:lpstr>So where do you begin? Contact:  Katie Fitch(kfitch@mgh.harvard.edu) Debra Lundquist (debra.lundquist@ mgh.harvard.edu) Diane Carroll (dcarroll3@mgh.harvard.edu  to schedule an information session</vt:lpstr>
      <vt:lpstr>Developing your Question</vt:lpstr>
      <vt:lpstr> Research Question </vt:lpstr>
      <vt:lpstr>Questions about your Question</vt:lpstr>
      <vt:lpstr>Mentor</vt:lpstr>
      <vt:lpstr>Letter of Intent  </vt:lpstr>
      <vt:lpstr>The Letter of Intent Includes:</vt:lpstr>
      <vt:lpstr>2024 Proposal Dates</vt:lpstr>
      <vt:lpstr>Formatting the Proposal</vt:lpstr>
      <vt:lpstr>Elements of the Proposal</vt:lpstr>
      <vt:lpstr>PowerPoint Presentation</vt:lpstr>
      <vt:lpstr>Abstract</vt:lpstr>
      <vt:lpstr>Specific Aims   (No more than 1 page)</vt:lpstr>
      <vt:lpstr>Background and Significance   (No more than 2 pages)</vt:lpstr>
      <vt:lpstr>Research Design (No more than 1 paragraph)</vt:lpstr>
      <vt:lpstr>Subject Selection  (1 page)</vt:lpstr>
      <vt:lpstr>Subject Enrollment (1 Page)</vt:lpstr>
      <vt:lpstr>Study Procedures (3-page maximum)</vt:lpstr>
      <vt:lpstr>Expected risk, discomforts &amp; benefits </vt:lpstr>
      <vt:lpstr>Statistical Analysis ( 1paragraph)</vt:lpstr>
      <vt:lpstr>Monitoring (1 page)</vt:lpstr>
      <vt:lpstr>Privacy and Confidentiality (1 paragraph)</vt:lpstr>
      <vt:lpstr>Potential Contributions  (No more than 1 page)</vt:lpstr>
      <vt:lpstr>Roles and responsibilities of study team members </vt:lpstr>
      <vt:lpstr>Budget Preparation</vt:lpstr>
      <vt:lpstr>Attachments (no page limit)</vt:lpstr>
      <vt:lpstr>Resources to support your project</vt:lpstr>
      <vt:lpstr>Additional Resource</vt:lpstr>
      <vt:lpstr>The Final Decision</vt:lpstr>
      <vt:lpstr>Take-away:  Contacts for Questions</vt:lpstr>
    </vt:vector>
  </TitlesOfParts>
  <Company>Partners HealthCare System,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Partners Information Systems</dc:creator>
  <cp:lastModifiedBy>Carroll, Diane L., Nursing, R.N.</cp:lastModifiedBy>
  <cp:revision>306</cp:revision>
  <cp:lastPrinted>2017-06-28T15:32:03Z</cp:lastPrinted>
  <dcterms:created xsi:type="dcterms:W3CDTF">2010-03-15T12:01:26Z</dcterms:created>
  <dcterms:modified xsi:type="dcterms:W3CDTF">2024-07-02T14:29:58Z</dcterms:modified>
</cp:coreProperties>
</file>